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Poppins Semi-Bold" charset="1" panose="00000700000000000000"/>
      <p:regular r:id="rId34"/>
    </p:embeddedFont>
    <p:embeddedFont>
      <p:font typeface="Poppins" charset="1" panose="00000500000000000000"/>
      <p:regular r:id="rId35"/>
    </p:embeddedFont>
    <p:embeddedFont>
      <p:font typeface="Poppins Bold" charset="1" panose="00000800000000000000"/>
      <p:regular r:id="rId36"/>
    </p:embeddedFont>
    <p:embeddedFont>
      <p:font typeface="Arimo Bold" charset="1" panose="020B0704020202020204"/>
      <p:regular r:id="rId37"/>
    </p:embeddedFont>
    <p:embeddedFont>
      <p:font typeface="Arimo" charset="1" panose="020B0604020202020204"/>
      <p:regular r:id="rId57"/>
    </p:embeddedFont>
    <p:embeddedFont>
      <p:font typeface="Poppins Ultra-Bold" charset="1" panose="00000900000000000000"/>
      <p:regular r:id="rId60"/>
    </p:embeddedFont>
    <p:embeddedFont>
      <p:font typeface="Poppins Medium" charset="1" panose="0000060000000000000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notesSlides/notesSlide2.xml" Type="http://schemas.openxmlformats.org/officeDocument/2006/relationships/notesSlide"/><Relationship Id="rId39" Target="notesSlides/notesSlide3.xml" Type="http://schemas.openxmlformats.org/officeDocument/2006/relationships/notesSlide"/><Relationship Id="rId4" Target="theme/theme1.xml" Type="http://schemas.openxmlformats.org/officeDocument/2006/relationships/theme"/><Relationship Id="rId40" Target="notesSlides/notesSlide4.xml" Type="http://schemas.openxmlformats.org/officeDocument/2006/relationships/notesSlide"/><Relationship Id="rId41" Target="notesSlides/notesSlide5.xml" Type="http://schemas.openxmlformats.org/officeDocument/2006/relationships/notesSlide"/><Relationship Id="rId42" Target="notesSlides/notesSlide6.xml" Type="http://schemas.openxmlformats.org/officeDocument/2006/relationships/notesSlide"/><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notesSlides/notesSlide12.xml" Type="http://schemas.openxmlformats.org/officeDocument/2006/relationships/notesSlide"/><Relationship Id="rId49" Target="notesSlides/notesSlide13.xml" Type="http://schemas.openxmlformats.org/officeDocument/2006/relationships/notesSlide"/><Relationship Id="rId5" Target="tableStyles.xml" Type="http://schemas.openxmlformats.org/officeDocument/2006/relationships/tableStyles"/><Relationship Id="rId50" Target="notesSlides/notesSlide14.xml" Type="http://schemas.openxmlformats.org/officeDocument/2006/relationships/notesSlide"/><Relationship Id="rId51" Target="notesSlides/notesSlide15.xml" Type="http://schemas.openxmlformats.org/officeDocument/2006/relationships/notesSlide"/><Relationship Id="rId52" Target="notesSlides/notesSlide16.xml" Type="http://schemas.openxmlformats.org/officeDocument/2006/relationships/notesSlide"/><Relationship Id="rId53" Target="notesSlides/notesSlide17.xml" Type="http://schemas.openxmlformats.org/officeDocument/2006/relationships/notesSlide"/><Relationship Id="rId54" Target="notesSlides/notesSlide18.xml" Type="http://schemas.openxmlformats.org/officeDocument/2006/relationships/notesSlide"/><Relationship Id="rId55" Target="notesSlides/notesSlide19.xml" Type="http://schemas.openxmlformats.org/officeDocument/2006/relationships/notesSlide"/><Relationship Id="rId56" Target="notesSlides/notesSlide20.xml" Type="http://schemas.openxmlformats.org/officeDocument/2006/relationships/notesSlide"/><Relationship Id="rId57" Target="fonts/font57.fntdata" Type="http://schemas.openxmlformats.org/officeDocument/2006/relationships/font"/><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fonts/font60.fntdata" Type="http://schemas.openxmlformats.org/officeDocument/2006/relationships/font"/><Relationship Id="rId61" Target="notesSlides/notesSlide23.xml" Type="http://schemas.openxmlformats.org/officeDocument/2006/relationships/notesSlide"/><Relationship Id="rId62" Target="fonts/font62.fntdata" Type="http://schemas.openxmlformats.org/officeDocument/2006/relationships/font"/><Relationship Id="rId63"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morning/afternoon everyone.  First, congratulations on the new grant award. Grants like the one you have been awarded are an invaluable part of SMC’s vision to continue to be a leader and innovator in learning and achievement. We are happy to work with you to see your project through from beginning to end.  </a:t>
            </a:r>
          </a:p>
          <a:p>
            <a:r>
              <a:rPr lang="en-US"/>
              <a:t/>
            </a:r>
          </a:p>
          <a:p>
            <a:r>
              <a:rPr lang="en-US"/>
              <a:t>I am Tracy Beidleman, Director of Grants. I want to introduce myself and welcome you to the Getting Started with Grant Management Training. I joined the College in October 2021 to support Project Managers and prospective Project Managers with grant applications, submittals, and project management and currently assist with federal, state and local awards across campus.   </a:t>
            </a:r>
          </a:p>
          <a:p>
            <a:r>
              <a:rPr lang="en-US"/>
              <a:t/>
            </a:r>
          </a:p>
          <a:p>
            <a:r>
              <a:rPr lang="en-US"/>
              <a:t>As an award manager, you already know the organization, communication, and collaborative work involved in applying for an award.  For many, you have been navigating the grant project management role for some time so this information may be a refresher. For those new to the project manager role, we hope this information provides a brief overview of the process and guidance on where you may seek additional support. </a:t>
            </a:r>
          </a:p>
          <a:p>
            <a:r>
              <a:rPr lang="en-US"/>
              <a:t/>
            </a:r>
          </a:p>
          <a:p>
            <a:r>
              <a:rPr lang="en-US"/>
              <a:t>Now I am going to walk you through the next steps to successfully implement your grant award activities.  </a:t>
            </a:r>
          </a:p>
          <a:p>
            <a:r>
              <a:rPr lang="en-US"/>
              <a:t/>
            </a:r>
          </a:p>
          <a:p>
            <a:r>
              <a:rPr lang="en-US"/>
              <a:t>More detailed information can be found in the Grant Management Handbook which is provided to project managers upon notice of award and a link to the electronic book will be provided.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Coordinating your grant management activities involves establishing or continuing relationships and protocol with the various SMC departments that will help you throughout the life of your grant, including Human Resources, Financial Aid, Fiscal Services, and Institutional Research.  </a:t>
            </a:r>
          </a:p>
          <a:p>
            <a:r>
              <a:rPr lang="en-US"/>
              <a:t/>
            </a:r>
          </a:p>
          <a:p>
            <a:r>
              <a:rPr lang="en-US"/>
              <a:t>The following slides will detail how to begin hiring, purchasing, collecting data, and initiating all other grant activities.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will want to coordinate with Human Resources early in the process. If your grant requires the hiring of a project manager, this process may take time.  Please note that project manager positions are temporary in nature and are based on the needs of the specific grant award. </a:t>
            </a:r>
          </a:p>
          <a:p>
            <a:r>
              <a:rPr lang="en-US"/>
              <a:t/>
            </a:r>
          </a:p>
          <a:p>
            <a:r>
              <a:rPr lang="en-US"/>
              <a:t>If you are seeking classified staff, you will need to coordinate with the Personnel Commission. Since classified staff are considered permanent, and the grant has a period of performance ending date, you will need to discuss what was budgeted in the grant and how to accomplish your personnel needs. </a:t>
            </a:r>
          </a:p>
          <a:p>
            <a:r>
              <a:rPr lang="en-US"/>
              <a:t/>
            </a:r>
          </a:p>
          <a:p>
            <a:r>
              <a:rPr lang="en-US"/>
              <a:t>In addition to project managers, Faculty who may be serving as principal investigators may be seeking release time or stipends during the grant period. You will need to coordinate with your area vice president or grant administrator. </a:t>
            </a:r>
          </a:p>
          <a:p>
            <a:r>
              <a:rPr lang="en-US"/>
              <a:t/>
            </a:r>
          </a:p>
          <a:p>
            <a:r>
              <a:rPr lang="en-US"/>
              <a:t>For student workers that may be hired for the project activities you will coordinate with the Office of Financial Aid. </a:t>
            </a:r>
          </a:p>
          <a:p>
            <a:r>
              <a:rPr lang="en-US"/>
              <a:t/>
            </a:r>
          </a:p>
          <a:p>
            <a:r>
              <a:rPr lang="en-US"/>
              <a:t>Please note that for persons working on the grant, you will need to ensure that Time and Effort Reports are completed and submitted to the Fiscal Services Office.  </a:t>
            </a:r>
          </a:p>
          <a:p>
            <a:r>
              <a:rPr lang="en-US"/>
              <a:t/>
            </a:r>
          </a:p>
          <a:p>
            <a:r>
              <a:rPr lang="en-US"/>
              <a:t>Time and effort reports are required for all staff who work on the project, including salaried employees, hourly assistance, student workers, and in-kind volunteer support. </a:t>
            </a:r>
          </a:p>
          <a:p>
            <a:r>
              <a:rPr lang="en-US"/>
              <a:t/>
            </a:r>
          </a:p>
          <a:p>
            <a:r>
              <a:rPr lang="en-US"/>
              <a:t>These reports account for the time expended on grant activities by the budgeted personnel.  Additional information is included in the Grant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I just mentioned, if you are seeking a student worker you will need to work with the Office of Financial Aid.  They have an online Student Request form that must be completed. The website is noted on the slide here.  Please contact them for more information.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 course, you will already have been communicating with Fiscal Services by the time you receive Board of Trustees Approval. But your Grant Accountant will continue to assist you with maintaining an accurate budget. </a:t>
            </a:r>
          </a:p>
          <a:p>
            <a:r>
              <a:rPr lang="en-US"/>
              <a:t/>
            </a:r>
          </a:p>
          <a:p>
            <a:r>
              <a:rPr lang="en-US"/>
              <a:t>Also, it is essential that the Grant Manager understands the differences between the budget that is included in the grant application and reported to the Program Officer and the budget that is submitted to the College’s Fiscal Services Office and included in the College’s annual operating budget. It is the Grant Manager’s job to monitor both budgets. </a:t>
            </a:r>
          </a:p>
          <a:p>
            <a:r>
              <a:rPr lang="en-US"/>
              <a:t/>
            </a:r>
          </a:p>
          <a:p>
            <a:r>
              <a:rPr lang="en-US"/>
              <a:t>As I mentioned a moment ago, a part of the budget monitoring includes time and effort reporting. This is one of the most important responsibilities a Grant Manager has as it is important that those working on a project are fairly and adequately compensated.   </a:t>
            </a:r>
          </a:p>
          <a:p>
            <a:r>
              <a:rPr lang="en-US"/>
              <a:t/>
            </a:r>
          </a:p>
          <a:p>
            <a:r>
              <a:rPr lang="en-US"/>
              <a:t>Time and effort reports document the amount of time that each staff person spends working on a particular project and compare this time allocation with the amount of time stated in the individual’s contract and billed to the funding source Please work with Fiscal Services regarding these reports.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grant may require a grant evaluator which may or may not have been budgeted in your grant proposal. Please work with the Office of Institutional research to assist you with your data needs and project evaluator needs. </a:t>
            </a:r>
          </a:p>
          <a:p>
            <a:r>
              <a:rPr lang="en-US"/>
              <a:t/>
            </a:r>
          </a:p>
          <a:p>
            <a:r>
              <a:rPr lang="en-US"/>
              <a:t>One of the best resources for finding qualified evaluators locally, regionally, or nationally is the Evaluation Center at Western Michigan University (https://wmich.edu/evaluation )</a:t>
            </a:r>
          </a:p>
          <a:p>
            <a:r>
              <a:rPr lang="en-US"/>
              <a:t/>
            </a:r>
          </a:p>
          <a:p>
            <a:r>
              <a:rPr lang="en-US"/>
              <a:t>Please review the Grant Management Handbook for additional details.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steps to implementing your project is initiating purchases for awarded equipment, services, or other project activities. The Grant Manager must authorize the purchase of resources necessary to implement these activities. Let’s walk through how this is done.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BEST (which stands for Business Enhancement System Transformation) is the system used to purchase all services and equipment and requires authorized purchasers to complete an online training course before they are approved to use the system.   </a:t>
            </a:r>
          </a:p>
          <a:p>
            <a:r>
              <a:rPr lang="en-US"/>
              <a:t/>
            </a:r>
          </a:p>
          <a:p>
            <a:r>
              <a:rPr lang="en-US"/>
              <a:t> </a:t>
            </a:r>
          </a:p>
          <a:p>
            <a:r>
              <a:rPr lang="en-US"/>
              <a:t/>
            </a:r>
          </a:p>
          <a:p>
            <a:r>
              <a:rPr lang="en-US"/>
              <a:t>As already mentioned, as you prepared your Board of Trustees acceptance memo and provided all of the supporting documentation, you will also provide the names of the persons who will be responsible for submitting requisitions in the BEST System, approving the requisitions and approving the invoices. </a:t>
            </a:r>
          </a:p>
          <a:p>
            <a:r>
              <a:rPr lang="en-US"/>
              <a:t/>
            </a:r>
          </a:p>
          <a:p>
            <a:r>
              <a:rPr lang="en-US"/>
              <a:t> </a:t>
            </a:r>
          </a:p>
          <a:p>
            <a:r>
              <a:rPr lang="en-US"/>
              <a:t/>
            </a:r>
          </a:p>
          <a:p>
            <a:r>
              <a:rPr lang="en-US"/>
              <a:t>If you are new to the BEST System, the first step will be to attend the required training. After the training you will be granted access to the system for activities related to purchases needed for your grant. </a:t>
            </a:r>
          </a:p>
          <a:p>
            <a:r>
              <a:rPr lang="en-US"/>
              <a:t/>
            </a:r>
          </a:p>
          <a:p>
            <a:r>
              <a:rPr lang="en-US"/>
              <a:t>Often the Project Manager of Co-PI is responsible for submitting the requisition and coordinating with the direct supervisor, grant administrator or Area Vice President to approve the requisitions and the invoices.   </a:t>
            </a:r>
          </a:p>
          <a:p>
            <a:r>
              <a:rPr lang="en-US"/>
              <a:t/>
            </a:r>
          </a:p>
          <a:p>
            <a:r>
              <a:rPr lang="en-US"/>
              <a:t>You will coordinate directly with Fiscal Services for questions regarding the BEST System and the Procurement, Contracts and Logistics Office for purchasing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a few important questions you should be able to answer about your required grant reports.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important responsibility the Grant Manager has is reporting successes and challenges in meeting the project’s goals.  </a:t>
            </a:r>
          </a:p>
          <a:p>
            <a:r>
              <a:rPr lang="en-US"/>
              <a:t/>
            </a:r>
          </a:p>
          <a:p>
            <a:r>
              <a:rPr lang="en-US"/>
              <a:t>As we have discussed, the funding source will outline its reporting requirements in the award letter, the attached contract, and/or in follow-up correspondence. It is the Grant Manager’s responsibility to complete and submit these reports on time. </a:t>
            </a:r>
          </a:p>
          <a:p>
            <a:r>
              <a:rPr lang="en-US"/>
              <a:t/>
            </a:r>
          </a:p>
          <a:p>
            <a:r>
              <a:rPr lang="en-US"/>
              <a:t>Depending on your grant program, reporting may be quarterly, semi-annually or annually.  You will need to know this information to ensure compliance. </a:t>
            </a:r>
          </a:p>
          <a:p>
            <a:r>
              <a:rPr lang="en-US"/>
              <a:t/>
            </a:r>
          </a:p>
          <a:p>
            <a:r>
              <a:rPr lang="en-US"/>
              <a:t>Fiscal Services has also implemented an internal grant reporting submission process to ensure all regulations and requirements are followed when submitting to a granting agency. As a part of the process, the Project Manager will send a draft of the completed report to the grant Accountant along with ledgers and any additional support files related to metric reporting. The assigned Grant Accountant will confirm that the expense and budget numbers reflected on the report match the District ledger and will forward the expense/performance report along with ledgers and any Institutional Research data files to the Accounting Manager for review and upon approval will forward to the VP of Business and Administration for approval sign-off.   </a:t>
            </a:r>
          </a:p>
          <a:p>
            <a:r>
              <a:rPr lang="en-US"/>
              <a:t/>
            </a:r>
          </a:p>
          <a:p>
            <a:r>
              <a:rPr lang="en-US"/>
              <a:t>These review activities should happen before you, as the project manager, submit the reports to the grant sponsor agency. </a:t>
            </a:r>
          </a:p>
          <a:p>
            <a:r>
              <a:rPr lang="en-US"/>
              <a:t/>
            </a:r>
          </a:p>
          <a:p>
            <a:r>
              <a:rPr lang="en-US"/>
              <a:t> Please refer to the Grant Reporting Submission Process and Policy document in the Grant Management Handbook for detailed guidelines.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a few important questions you should be able to answer about your required grant reports.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get started with an overview of the information that will be presented today.  </a:t>
            </a:r>
          </a:p>
          <a:p>
            <a:r>
              <a:rPr lang="en-US"/>
              <a:t/>
            </a:r>
          </a:p>
          <a:p>
            <a:r>
              <a:rPr lang="en-US"/>
              <a:t>First, I will talk a little bit about the Award Implementation timeline and  , then I will discuss the roles and responsibilities of Grant Managers and the departments that assist them throughout the grant's period of performance.  </a:t>
            </a:r>
          </a:p>
          <a:p>
            <a:r>
              <a:rPr lang="en-US"/>
              <a:t/>
            </a:r>
          </a:p>
          <a:p>
            <a:r>
              <a:rPr lang="en-US"/>
              <a:t>I will also explain the Board of Trustees Approval process, which must be completed before any project activities can begin. I will also highlight important steps to consider when coordinating with SMC personnel for hiring, maintaining the budget, and collecting and assessing data.  </a:t>
            </a:r>
          </a:p>
          <a:p>
            <a:r>
              <a:rPr lang="en-US"/>
              <a:t/>
            </a:r>
          </a:p>
          <a:p>
            <a:r>
              <a:rPr lang="en-US"/>
              <a:t>The training will review other aspects of early grant implementation like the procurement system set up and reporting.   </a:t>
            </a:r>
          </a:p>
          <a:p>
            <a:r>
              <a:rPr lang="en-US"/>
              <a:t/>
            </a:r>
          </a:p>
          <a:p>
            <a:r>
              <a:rPr lang="en-US"/>
              <a:t>Finally, this training will end with some helpful do’s and don’ts for successful grant management.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Finally, you always want to “BE AUDIT READY.” That means communicating with your Grant Accountant and keeping them informed on all correspondence involving fiscal or budget issues throughout the life of the grant.   </a:t>
            </a:r>
          </a:p>
          <a:p>
            <a:r>
              <a:rPr lang="en-US"/>
              <a:t/>
            </a:r>
          </a:p>
          <a:p>
            <a:r>
              <a:rPr lang="en-US"/>
              <a:t>Also, that means keeping thorough records of transactions, reviewing your budget and expenditures monthly and meeting regularly with your Grant Accountant to review your expenditures. </a:t>
            </a:r>
          </a:p>
          <a:p>
            <a:r>
              <a:rPr lang="en-US"/>
              <a:t/>
            </a:r>
          </a:p>
          <a:p>
            <a:r>
              <a:rPr lang="en-US"/>
              <a:t>Slide walk through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Transition.  </a:t>
            </a:r>
          </a:p>
          <a:p>
            <a:r>
              <a:rPr lang="en-US"/>
              <a:t/>
            </a:r>
          </a:p>
          <a:p>
            <a:r>
              <a:rPr lang="en-US"/>
              <a:t>Now as we close, we just want to share a few Do’s and Don’ts to assist you in your role as project manager.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Review dos  </a:t>
            </a:r>
          </a:p>
          <a:p>
            <a:r>
              <a:rPr lang="en-US"/>
              <a:t/>
            </a:r>
          </a:p>
          <a:p>
            <a:r>
              <a:rPr lang="en-US"/>
              <a:t>Review don’ts </a:t>
            </a:r>
          </a:p>
          <a:p>
            <a:r>
              <a:rPr lang="en-US"/>
              <a:t/>
            </a:r>
          </a:p>
          <a:p>
            <a:r>
              <a:rPr lang="en-US"/>
              <a:t>A few words about supplanting: In nearly all circumstances, grant funds cannot supplant existing resources, meaning that you cannot use grant funds to pay for existing costs that would otherwise be paid by the College. </a:t>
            </a:r>
          </a:p>
          <a:p>
            <a:r>
              <a:rPr lang="en-US"/>
              <a:t/>
            </a:r>
          </a:p>
          <a:p>
            <a:r>
              <a:rPr lang="en-US"/>
              <a:t>In other words, grants cannot underwrite the costs of current operations!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close, this training was meant to give you an overview of grant implementation in your role as project manager.   </a:t>
            </a:r>
          </a:p>
          <a:p>
            <a:r>
              <a:rPr lang="en-US"/>
              <a:t/>
            </a:r>
          </a:p>
          <a:p>
            <a:r>
              <a:rPr lang="en-US"/>
              <a:t>For more detailed information, please refer to the Grant Management Handbook located in the link here or reach out to the Grants Office.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attending and please feel free to reach out via email or phone with any questions.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Grant Manager (sometimes called the Project Manager, Project Director, Principal Investigator) is the grant’s “go to” person for the grant. </a:t>
            </a:r>
          </a:p>
          <a:p>
            <a:r>
              <a:rPr lang="en-US"/>
              <a:t/>
            </a:r>
          </a:p>
          <a:p>
            <a:r>
              <a:rPr lang="en-US"/>
              <a:t> </a:t>
            </a:r>
          </a:p>
          <a:p>
            <a:r>
              <a:rPr lang="en-US"/>
              <a:t/>
            </a:r>
          </a:p>
          <a:p>
            <a:r>
              <a:rPr lang="en-US"/>
              <a:t>The Grant Manager has two primary responsibilities: </a:t>
            </a:r>
          </a:p>
          <a:p>
            <a:r>
              <a:rPr lang="en-US"/>
              <a:t/>
            </a:r>
          </a:p>
          <a:p>
            <a:r>
              <a:rPr lang="en-US"/>
              <a:t>Program Responsibilities – to ensure the project goals, objectives and outcomes are achieved on time; and, </a:t>
            </a:r>
          </a:p>
          <a:p>
            <a:r>
              <a:rPr lang="en-US"/>
              <a:t/>
            </a:r>
          </a:p>
          <a:p>
            <a:r>
              <a:rPr lang="en-US"/>
              <a:t>Fiscal Responsibilities – to ensure the fiscal accountability of the grant – ensuring that the grant funds are expended according to the grant agreement </a:t>
            </a:r>
          </a:p>
          <a:p>
            <a:r>
              <a:rPr lang="en-US"/>
              <a:t/>
            </a:r>
          </a:p>
          <a:p>
            <a:r>
              <a:rPr lang="en-US"/>
              <a:t>The Grant Manager’s role also includes: </a:t>
            </a:r>
          </a:p>
          <a:p>
            <a:r>
              <a:rPr lang="en-US"/>
              <a:t/>
            </a:r>
          </a:p>
          <a:p>
            <a:r>
              <a:rPr lang="en-US"/>
              <a:t>Understanding and ensuring compliance with all rules and regulations of the grant </a:t>
            </a:r>
          </a:p>
          <a:p>
            <a:r>
              <a:rPr lang="en-US"/>
              <a:t/>
            </a:r>
          </a:p>
          <a:p>
            <a:r>
              <a:rPr lang="en-US"/>
              <a:t>Acting as the primary point of contact with the funding source </a:t>
            </a:r>
          </a:p>
          <a:p>
            <a:r>
              <a:rPr lang="en-US"/>
              <a:t/>
            </a:r>
          </a:p>
          <a:p>
            <a:r>
              <a:rPr lang="en-US"/>
              <a:t>Coordinating with the Grants Office and Fiscal Services through the life of the grant regarding scope changes, period of performance extensions and all reporting or other grant administration activities </a:t>
            </a:r>
          </a:p>
          <a:p>
            <a:r>
              <a:rPr lang="en-US"/>
              <a:t/>
            </a:r>
          </a:p>
          <a:p>
            <a:r>
              <a:rPr lang="en-US"/>
              <a:t>Although faculty members often identify, write, and manage much of the grant work, an administrator is required for the day-to-day oversight of the grant funded program, including the regular project status and financial reporting as required.   An administrator may include a project manager, a dean, a vice president or other district managerial role. The administrative personnel should have been identified during the Grant Approval Process phase of the proposal development.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Grant Manager (sometimes called the Project Manager, Project Director, Principal Investigator) is the grant’s “go to” person for the grant. </a:t>
            </a:r>
          </a:p>
          <a:p>
            <a:r>
              <a:rPr lang="en-US"/>
              <a:t/>
            </a:r>
          </a:p>
          <a:p>
            <a:r>
              <a:rPr lang="en-US"/>
              <a:t> </a:t>
            </a:r>
          </a:p>
          <a:p>
            <a:r>
              <a:rPr lang="en-US"/>
              <a:t/>
            </a:r>
          </a:p>
          <a:p>
            <a:r>
              <a:rPr lang="en-US"/>
              <a:t>The Grant Manager has two primary responsibilities: </a:t>
            </a:r>
          </a:p>
          <a:p>
            <a:r>
              <a:rPr lang="en-US"/>
              <a:t/>
            </a:r>
          </a:p>
          <a:p>
            <a:r>
              <a:rPr lang="en-US"/>
              <a:t>Program Responsibilities – to ensure the project goals, objectives and outcomes are achieved on time; and, </a:t>
            </a:r>
          </a:p>
          <a:p>
            <a:r>
              <a:rPr lang="en-US"/>
              <a:t/>
            </a:r>
          </a:p>
          <a:p>
            <a:r>
              <a:rPr lang="en-US"/>
              <a:t>Fiscal Responsibilities – to ensure the fiscal accountability of the grant – ensuring that the grant funds are expended according to the grant agreement </a:t>
            </a:r>
          </a:p>
          <a:p>
            <a:r>
              <a:rPr lang="en-US"/>
              <a:t/>
            </a:r>
          </a:p>
          <a:p>
            <a:r>
              <a:rPr lang="en-US"/>
              <a:t>The Grant Manager’s role also includes: </a:t>
            </a:r>
          </a:p>
          <a:p>
            <a:r>
              <a:rPr lang="en-US"/>
              <a:t/>
            </a:r>
          </a:p>
          <a:p>
            <a:r>
              <a:rPr lang="en-US"/>
              <a:t>Understanding and ensuring compliance with all rules and regulations of the grant </a:t>
            </a:r>
          </a:p>
          <a:p>
            <a:r>
              <a:rPr lang="en-US"/>
              <a:t/>
            </a:r>
          </a:p>
          <a:p>
            <a:r>
              <a:rPr lang="en-US"/>
              <a:t>Acting as the primary point of contact with the funding source </a:t>
            </a:r>
          </a:p>
          <a:p>
            <a:r>
              <a:rPr lang="en-US"/>
              <a:t/>
            </a:r>
          </a:p>
          <a:p>
            <a:r>
              <a:rPr lang="en-US"/>
              <a:t>Coordinating with the Grants Office and Fiscal Services through the life of the grant regarding scope changes, period of performance extensions and all reporting or other grant administration activities </a:t>
            </a:r>
          </a:p>
          <a:p>
            <a:r>
              <a:rPr lang="en-US"/>
              <a:t/>
            </a:r>
          </a:p>
          <a:p>
            <a:r>
              <a:rPr lang="en-US"/>
              <a:t>Although faculty members often identify, write, and manage much of the grant work, an administrator is required for the day-to-day oversight of the grant funded program, including the regular project status and financial reporting as required.   An administrator may include a project manager, a dean, a vice president or other district managerial role. The administrative personnel should have been identified during the Grant Approval Process phase of the proposal development.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Grant Managers are the grant experts, they have a robust support system to ensure the project outcomes of the award are achieved.  </a:t>
            </a:r>
          </a:p>
          <a:p>
            <a:r>
              <a:rPr lang="en-US"/>
              <a:t/>
            </a:r>
          </a:p>
          <a:p>
            <a:r>
              <a:rPr lang="en-US"/>
              <a:t>Review the roles in the bubbles: </a:t>
            </a:r>
          </a:p>
          <a:p>
            <a:r>
              <a:rPr lang="en-US"/>
              <a:t/>
            </a:r>
          </a:p>
          <a:p>
            <a:r>
              <a:rPr lang="en-US"/>
              <a:t>The Grants Office  </a:t>
            </a:r>
          </a:p>
          <a:p>
            <a:r>
              <a:rPr lang="en-US"/>
              <a:t/>
            </a:r>
          </a:p>
          <a:p>
            <a:r>
              <a:rPr lang="en-US"/>
              <a:t>Fiscal Services </a:t>
            </a:r>
          </a:p>
          <a:p>
            <a:r>
              <a:rPr lang="en-US"/>
              <a:t/>
            </a:r>
          </a:p>
          <a:p>
            <a:r>
              <a:rPr lang="en-US"/>
              <a:t>Program Officer </a:t>
            </a:r>
          </a:p>
          <a:p>
            <a:r>
              <a:rPr lang="en-US"/>
              <a:t/>
            </a:r>
          </a:p>
          <a:p>
            <a:r>
              <a:rPr lang="en-US"/>
              <a:t>Procurement, Contracts, and Logistics </a:t>
            </a:r>
          </a:p>
          <a:p>
            <a:r>
              <a:rPr lang="en-US"/>
              <a:t/>
            </a:r>
          </a:p>
          <a:p>
            <a:r>
              <a:rPr lang="en-US"/>
              <a:t>Institutional Research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sequence of activities for the implementation of your award begins with a careful review of your original application and the award agreement. Reviewing these documents helps to ensure you understand all policies and procedures and to confirm the scope of the grant and expected performance measures and outcomes in the application and the grant award are consistent.  </a:t>
            </a:r>
          </a:p>
          <a:p>
            <a:r>
              <a:rPr lang="en-US"/>
              <a:t/>
            </a:r>
          </a:p>
          <a:p>
            <a:r>
              <a:rPr lang="en-US"/>
              <a:t>As soon as possible, you should begin to prepare for the Board of Trustees Approval as you will not be able to begin award activities until approval. Part of this preparation will include meeting with your Accounting Manager in Fiscal Services so they can help you with some of the necessary documents, which I will explain later in this presentation.  </a:t>
            </a:r>
          </a:p>
          <a:p>
            <a:r>
              <a:rPr lang="en-US"/>
              <a:t/>
            </a:r>
          </a:p>
          <a:p>
            <a:r>
              <a:rPr lang="en-US"/>
              <a:t>It is important to note that, while this chart shows a linear progression of activities, the reality of grant management is that some of these activities will happen concurrently. In other words, it is often the case that meetings and planning will overlap and will be ongoing.  </a:t>
            </a:r>
          </a:p>
          <a:p>
            <a:r>
              <a:rPr lang="en-US"/>
              <a:t/>
            </a:r>
          </a:p>
          <a:p>
            <a:r>
              <a:rPr lang="en-US"/>
              <a:t>Once you have received Board of Trustees approval, you can begin your hiring, purchasing, and grant implementation activities.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I explained, familiarizing yourself with the details found in the notice of award is a crucial first step in grant implementation. A grant is a legal contract between the funding agency and the District and your award notice is the official document needed for Board of Trustees approval. It also contains easily accessible and important basic information like: </a:t>
            </a:r>
          </a:p>
          <a:p>
            <a:r>
              <a:rPr lang="en-US"/>
              <a:t/>
            </a:r>
          </a:p>
          <a:p>
            <a:r>
              <a:rPr lang="en-US"/>
              <a:t>The grant number </a:t>
            </a:r>
          </a:p>
          <a:p>
            <a:r>
              <a:rPr lang="en-US"/>
              <a:t/>
            </a:r>
          </a:p>
          <a:p>
            <a:r>
              <a:rPr lang="en-US"/>
              <a:t>The contact information of the funding source’s Program Officer, and </a:t>
            </a:r>
          </a:p>
          <a:p>
            <a:r>
              <a:rPr lang="en-US"/>
              <a:t/>
            </a:r>
          </a:p>
          <a:p>
            <a:r>
              <a:rPr lang="en-US"/>
              <a:t>Reporting requirements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have already mentioned that Board of Trustees approval is necessary before any grant activities can be initiated. Now I would like to walk you through the process in greater detail and go over the documents needed for approval. </a:t>
            </a:r>
          </a:p>
          <a:p>
            <a:r>
              <a:rPr lang="en-US"/>
              <a:t/>
            </a:r>
          </a:p>
          <a:p>
            <a:r>
              <a:rPr lang="en-US"/>
              <a:t> </a:t>
            </a:r>
          </a:p>
          <a:p>
            <a:r>
              <a:rPr lang="en-US"/>
              <a:t/>
            </a:r>
          </a:p>
          <a:p>
            <a:r>
              <a:rPr lang="en-US"/>
              <a:t>Information for the BOT package includes: </a:t>
            </a:r>
          </a:p>
          <a:p>
            <a:r>
              <a:rPr lang="en-US"/>
              <a:t/>
            </a:r>
          </a:p>
          <a:p>
            <a:r>
              <a:rPr lang="en-US"/>
              <a:t>• BOT Agenda Item Template (this is the acceptance memo that is submitted to the Board for your award). The acceptance memo provides an overview of the grant award including the funding totals (one year or multi-year) and highlights the purpose of the award. Included with the acceptance memo are: </a:t>
            </a:r>
          </a:p>
          <a:p>
            <a:r>
              <a:rPr lang="en-US"/>
              <a:t/>
            </a:r>
          </a:p>
          <a:p>
            <a:r>
              <a:rPr lang="en-US"/>
              <a:t>• Official Grant Award Notification with Award Amount </a:t>
            </a:r>
          </a:p>
          <a:p>
            <a:r>
              <a:rPr lang="en-US"/>
              <a:t/>
            </a:r>
          </a:p>
          <a:p>
            <a:r>
              <a:rPr lang="en-US"/>
              <a:t>• Submitted Application </a:t>
            </a:r>
          </a:p>
          <a:p>
            <a:r>
              <a:rPr lang="en-US"/>
              <a:t/>
            </a:r>
          </a:p>
          <a:p>
            <a:r>
              <a:rPr lang="en-US"/>
              <a:t>• Project Description (detailed) </a:t>
            </a:r>
          </a:p>
          <a:p>
            <a:r>
              <a:rPr lang="en-US"/>
              <a:t/>
            </a:r>
          </a:p>
          <a:p>
            <a:r>
              <a:rPr lang="en-US"/>
              <a:t>• Approved Project Budget and Justification </a:t>
            </a:r>
          </a:p>
          <a:p>
            <a:r>
              <a:rPr lang="en-US"/>
              <a:t/>
            </a:r>
          </a:p>
          <a:p>
            <a:r>
              <a:rPr lang="en-US"/>
              <a:t>• Award Reporting and Compliance Requirements </a:t>
            </a:r>
          </a:p>
          <a:p>
            <a:r>
              <a:rPr lang="en-US"/>
              <a:t/>
            </a:r>
          </a:p>
          <a:p>
            <a:r>
              <a:rPr lang="en-US"/>
              <a:t>• Supplemental Support Documentation </a:t>
            </a:r>
          </a:p>
          <a:p>
            <a:r>
              <a:rPr lang="en-US"/>
              <a:t/>
            </a:r>
          </a:p>
          <a:p>
            <a:r>
              <a:rPr lang="en-US"/>
              <a:t> A template sample can be found in the Appendix of the Grant Managers Handbook.  </a:t>
            </a:r>
          </a:p>
          <a:p>
            <a:r>
              <a:rPr lang="en-US"/>
              <a:t/>
            </a:r>
          </a:p>
          <a:p>
            <a:r>
              <a:rPr lang="en-US"/>
              <a:t>After preparing the package, the BOT Agenda Template should be signed by your area vice president. Once signed, all award documents should be forwarded to the Fiscal Services Office to the attention of the Accounting Manager. The Accounting Manager will then review the documentation for thoroughness and may contact you for additional information or clarification. </a:t>
            </a:r>
          </a:p>
          <a:p>
            <a:r>
              <a:rPr lang="en-US"/>
              <a:t/>
            </a:r>
          </a:p>
          <a:p>
            <a:r>
              <a:rPr lang="en-US"/>
              <a:t>Be sure to note the Board of Trustees meetings and the due dates for submitting agenda items so that it is completed and submitted on time. Generally, documentation is required to be submitted to the Fiscal Services Office 3-4 weeks prior to the upcoming board meeting. A sample of due dates can be found in the Grant Managers Handbook Appendix, and you may reach out to Fiscal Services for specific due dates to their office. </a:t>
            </a:r>
          </a:p>
          <a:p>
            <a:r>
              <a:rPr lang="en-US"/>
              <a:t/>
            </a:r>
          </a:p>
          <a:p>
            <a:r>
              <a:rPr lang="en-US"/>
              <a:t>Connecting with your Grant Accountant in the Fiscal Services Office as you begin to prepare the Agenda Template is imperative.  You will need to assign the correct accounting codes to the planned expenditures that will be included in the BOT Acceptance Memo. There is a Chart of Accounts provided by the Fiscal Services Office and included in the Appendix Section of the Grant Manager’s Handbook.  Please work with your assigned Grant Accountant to ensure accuracy.  </a:t>
            </a:r>
          </a:p>
          <a:p>
            <a:r>
              <a:rPr lang="en-US"/>
              <a:t/>
            </a:r>
          </a:p>
          <a:p>
            <a:r>
              <a:rPr lang="en-US"/>
              <a:t> </a:t>
            </a:r>
          </a:p>
          <a:p>
            <a:r>
              <a:rPr lang="en-US"/>
              <a:t/>
            </a:r>
          </a:p>
          <a:p>
            <a:r>
              <a:rPr lang="en-US"/>
              <a:t>Concurrently, while preparing the package for presentation to the BOT for approval, you should work with the Fiscal Services office to set up the person(s) who will be responsible for submitting requisitions in the BEST Accounting System. This may be a Project Manager, Grant Manager, Administrative Support or other support personnel. Fiscal Services will request this information from you in order to have processes in place once the Board of Trustees approves your grant award.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notice of award will help you begin to complete the acceptance memo.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7.png" Type="http://schemas.openxmlformats.org/officeDocument/2006/relationships/image"/><Relationship Id="rId4" Target="../media/image28.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1.png" Type="http://schemas.openxmlformats.org/officeDocument/2006/relationships/image"/><Relationship Id="rId7" Target="../media/image4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2.png" Type="http://schemas.openxmlformats.org/officeDocument/2006/relationships/image"/><Relationship Id="rId8" Target="https://nam10.safelinks.protection.outlook.com/?url=https%3A%2F%2Fwmich.edu%2Fevaluation&amp;data=05%7C02%7CHUIZAR_LORETTA%40smc.edu%7Ccad50d5bc20c4fb2adc908dc559aa85f%7Cbe95da8a67ab4574a292eeb9e5694a69%7C0%7C0%7C638479369934215487%7CUnknown%7CTWFpbGZsb3d8eyJWIjoiMC4wLjAwMDAiLCJQIjoiV2luMzIiLCJBTiI6Ik1haWwiLCJXVCI6Mn0%3D%7C0%7C%7C%7C&amp;sdata=oaWy1YGxDbZz2u8J%2FsUqoJ7xjoAF5HVepe0zMLPDBTY%3D&amp;reserved=0"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7.png" Type="http://schemas.openxmlformats.org/officeDocument/2006/relationships/image"/><Relationship Id="rId4" Target="../media/image48.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1.png" Type="http://schemas.openxmlformats.org/officeDocument/2006/relationships/image"/><Relationship Id="rId4" Target="../media/image4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7.png" Type="http://schemas.openxmlformats.org/officeDocument/2006/relationships/image"/><Relationship Id="rId4" Target="../media/image28.svg" Type="http://schemas.openxmlformats.org/officeDocument/2006/relationships/image"/><Relationship Id="rId5"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7.png" Type="http://schemas.openxmlformats.org/officeDocument/2006/relationships/image"/><Relationship Id="rId4" Target="../media/image48.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27.png" Type="http://schemas.openxmlformats.org/officeDocument/2006/relationships/image"/><Relationship Id="rId4" Target="../media/image28.svg" Type="http://schemas.openxmlformats.org/officeDocument/2006/relationships/image"/><Relationship Id="rId5"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7.png" Type="http://schemas.openxmlformats.org/officeDocument/2006/relationships/image"/><Relationship Id="rId4" Target="../media/image48.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7.png" Type="http://schemas.openxmlformats.org/officeDocument/2006/relationships/image"/><Relationship Id="rId4" Target="../media/image28.svg" Type="http://schemas.openxmlformats.org/officeDocument/2006/relationships/image"/><Relationship Id="rId5" Target="../media/image50.png" Type="http://schemas.openxmlformats.org/officeDocument/2006/relationships/image"/><Relationship Id="rId6" Target="../media/image51.svg" Type="http://schemas.openxmlformats.org/officeDocument/2006/relationships/image"/><Relationship Id="rId7" Target="../media/image2.pn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54.png" Type="http://schemas.openxmlformats.org/officeDocument/2006/relationships/image"/><Relationship Id="rId6" Target="../media/image55.svg" Type="http://schemas.openxmlformats.org/officeDocument/2006/relationships/image"/><Relationship Id="rId7" Target="../media/image2.png" Type="http://schemas.openxmlformats.org/officeDocument/2006/relationships/image"/><Relationship Id="rId8" Target="https://smcollege.sharepoint.com/:b:/s/SMCFoundationTeam/EZx_08pW06lLjgHoyoUs9MkBsXjpuxZ5YI7pLd-Jirav0g?e=LYDvu1"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svg" Type="http://schemas.openxmlformats.org/officeDocument/2006/relationships/image"/><Relationship Id="rId11" Target="../media/image64.jpeg" Type="http://schemas.openxmlformats.org/officeDocument/2006/relationships/image"/><Relationship Id="rId12" Target="../media/image11.png" Type="http://schemas.openxmlformats.org/officeDocument/2006/relationships/image"/><Relationship Id="rId2" Target="../notesSlides/notesSlide24.xml" Type="http://schemas.openxmlformats.org/officeDocument/2006/relationships/notesSlide"/><Relationship Id="rId3" Target="../media/image56.png" Type="http://schemas.openxmlformats.org/officeDocument/2006/relationships/image"/><Relationship Id="rId4" Target="../media/image57.sv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 Id="rId7" Target="../media/image60.png" Type="http://schemas.openxmlformats.org/officeDocument/2006/relationships/image"/><Relationship Id="rId8" Target="../media/image61.svg" Type="http://schemas.openxmlformats.org/officeDocument/2006/relationships/image"/><Relationship Id="rId9" Target="../media/image6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2" Target="../notesSlides/notesSlide3.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11.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 Id="rId5"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4.jpe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4.png" Type="http://schemas.openxmlformats.org/officeDocument/2006/relationships/image"/><Relationship Id="rId13" Target="../media/image35.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8.png" Type="http://schemas.openxmlformats.org/officeDocument/2006/relationships/image"/><Relationship Id="rId17" Target="../media/image39.svg" Type="http://schemas.openxmlformats.org/officeDocument/2006/relationships/image"/><Relationship Id="rId18" Target="../media/image11.png" Type="http://schemas.openxmlformats.org/officeDocument/2006/relationships/image"/><Relationship Id="rId2" Target="../notesSlides/notesSlide9.xml" Type="http://schemas.openxmlformats.org/officeDocument/2006/relationships/notesSlid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jpe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85549" y="7980780"/>
            <a:ext cx="3880634" cy="3334920"/>
            <a:chOff x="0" y="0"/>
            <a:chExt cx="812800" cy="698500"/>
          </a:xfrm>
        </p:grpSpPr>
        <p:sp>
          <p:nvSpPr>
            <p:cNvPr name="Freeform 3" id="3">
              <a:extLst>
                <a:ext uri="{C183D7F6-B498-43B3-948B-1728B52AA6E4}">
                  <adec:decorative xmlns:adec="http://schemas.microsoft.com/office/drawing/2017/decorative" val="1"/>
                </a:ext>
              </a:extLst>
            </p:cNvPr>
            <p:cNvSpPr/>
            <p:nvPr/>
          </p:nvSpPr>
          <p:spPr>
            <a:xfrm flipH="false" flipV="false" rot="0">
              <a:off x="4214" y="0"/>
              <a:ext cx="804372" cy="698500"/>
            </a:xfrm>
            <a:custGeom>
              <a:avLst/>
              <a:gdLst/>
              <a:ahLst/>
              <a:cxnLst/>
              <a:rect r="r" b="b" t="t" l="l"/>
              <a:pathLst>
                <a:path h="698500" w="804372">
                  <a:moveTo>
                    <a:pt x="797550" y="368218"/>
                  </a:moveTo>
                  <a:lnTo>
                    <a:pt x="616422" y="679532"/>
                  </a:lnTo>
                  <a:cubicBezTo>
                    <a:pt x="609589" y="691275"/>
                    <a:pt x="597028" y="698500"/>
                    <a:pt x="583441" y="698500"/>
                  </a:cubicBezTo>
                  <a:lnTo>
                    <a:pt x="220931" y="698500"/>
                  </a:lnTo>
                  <a:cubicBezTo>
                    <a:pt x="207344" y="698500"/>
                    <a:pt x="194783" y="691275"/>
                    <a:pt x="187950" y="679532"/>
                  </a:cubicBezTo>
                  <a:lnTo>
                    <a:pt x="6822" y="368218"/>
                  </a:lnTo>
                  <a:cubicBezTo>
                    <a:pt x="0" y="356493"/>
                    <a:pt x="0" y="342007"/>
                    <a:pt x="6822" y="330282"/>
                  </a:cubicBezTo>
                  <a:lnTo>
                    <a:pt x="187950" y="18968"/>
                  </a:lnTo>
                  <a:cubicBezTo>
                    <a:pt x="194783" y="7225"/>
                    <a:pt x="207344" y="0"/>
                    <a:pt x="220931" y="0"/>
                  </a:cubicBezTo>
                  <a:lnTo>
                    <a:pt x="583441" y="0"/>
                  </a:lnTo>
                  <a:cubicBezTo>
                    <a:pt x="597028" y="0"/>
                    <a:pt x="609589" y="7225"/>
                    <a:pt x="616422" y="18968"/>
                  </a:cubicBezTo>
                  <a:lnTo>
                    <a:pt x="797550" y="330282"/>
                  </a:lnTo>
                  <a:cubicBezTo>
                    <a:pt x="804372" y="342007"/>
                    <a:pt x="804372" y="356493"/>
                    <a:pt x="797550" y="368218"/>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AutoShape 5" id="5">
            <a:extLst>
              <a:ext uri="{C183D7F6-B498-43B3-948B-1728B52AA6E4}">
                <adec:decorative xmlns:adec="http://schemas.microsoft.com/office/drawing/2017/decorative" val="1"/>
              </a:ext>
            </a:extLst>
          </p:cNvPr>
          <p:cNvSpPr/>
          <p:nvPr/>
        </p:nvSpPr>
        <p:spPr>
          <a:xfrm rot="-5400000">
            <a:off x="-1672563" y="6817397"/>
            <a:ext cx="4576012" cy="0"/>
          </a:xfrm>
          <a:prstGeom prst="line">
            <a:avLst/>
          </a:prstGeom>
          <a:ln cap="rnd" w="95250">
            <a:solidFill>
              <a:srgbClr val="00ADEF"/>
            </a:solidFill>
            <a:prstDash val="solid"/>
            <a:headEnd type="none" len="sm" w="sm"/>
            <a:tailEnd type="none" len="sm" w="sm"/>
          </a:ln>
        </p:spPr>
      </p:sp>
      <p:sp>
        <p:nvSpPr>
          <p:cNvPr name="AutoShape 6" id="6">
            <a:extLst>
              <a:ext uri="{C183D7F6-B498-43B3-948B-1728B52AA6E4}">
                <adec:decorative xmlns:adec="http://schemas.microsoft.com/office/drawing/2017/decorative" val="1"/>
              </a:ext>
            </a:extLst>
          </p:cNvPr>
          <p:cNvSpPr/>
          <p:nvPr/>
        </p:nvSpPr>
        <p:spPr>
          <a:xfrm rot="-5400000">
            <a:off x="-1672563" y="3374353"/>
            <a:ext cx="4576012" cy="0"/>
          </a:xfrm>
          <a:prstGeom prst="line">
            <a:avLst/>
          </a:prstGeom>
          <a:ln cap="rnd" w="95250">
            <a:solidFill>
              <a:srgbClr val="000B5D"/>
            </a:solidFill>
            <a:prstDash val="solid"/>
            <a:headEnd type="none" len="sm" w="sm"/>
            <a:tailEnd type="none" len="sm" w="sm"/>
          </a:ln>
        </p:spPr>
      </p:sp>
      <p:grpSp>
        <p:nvGrpSpPr>
          <p:cNvPr name="Group 7" id="7"/>
          <p:cNvGrpSpPr/>
          <p:nvPr/>
        </p:nvGrpSpPr>
        <p:grpSpPr>
          <a:xfrm rot="0">
            <a:off x="13266184" y="412629"/>
            <a:ext cx="5944395" cy="2533943"/>
            <a:chOff x="0" y="0"/>
            <a:chExt cx="1638616" cy="698500"/>
          </a:xfrm>
        </p:grpSpPr>
        <p:sp>
          <p:nvSpPr>
            <p:cNvPr name="Freeform 8" id="8">
              <a:extLst>
                <a:ext uri="{C183D7F6-B498-43B3-948B-1728B52AA6E4}">
                  <adec:decorative xmlns:adec="http://schemas.microsoft.com/office/drawing/2017/decorative" val="1"/>
                </a:ext>
              </a:extLst>
            </p:cNvPr>
            <p:cNvSpPr/>
            <p:nvPr/>
          </p:nvSpPr>
          <p:spPr>
            <a:xfrm flipH="false" flipV="false" rot="0">
              <a:off x="2751" y="0"/>
              <a:ext cx="1633114" cy="698500"/>
            </a:xfrm>
            <a:custGeom>
              <a:avLst/>
              <a:gdLst/>
              <a:ahLst/>
              <a:cxnLst/>
              <a:rect r="r" b="b" t="t" l="l"/>
              <a:pathLst>
                <a:path h="698500" w="1633114">
                  <a:moveTo>
                    <a:pt x="1628660" y="361633"/>
                  </a:moveTo>
                  <a:lnTo>
                    <a:pt x="1439870" y="686117"/>
                  </a:lnTo>
                  <a:cubicBezTo>
                    <a:pt x="1435409" y="693784"/>
                    <a:pt x="1427208" y="698500"/>
                    <a:pt x="1418339" y="698500"/>
                  </a:cubicBezTo>
                  <a:lnTo>
                    <a:pt x="214775" y="698500"/>
                  </a:lnTo>
                  <a:cubicBezTo>
                    <a:pt x="205906" y="698500"/>
                    <a:pt x="197705" y="693784"/>
                    <a:pt x="193244" y="686117"/>
                  </a:cubicBezTo>
                  <a:lnTo>
                    <a:pt x="4454" y="361633"/>
                  </a:lnTo>
                  <a:cubicBezTo>
                    <a:pt x="0" y="353978"/>
                    <a:pt x="0" y="344522"/>
                    <a:pt x="4454" y="336867"/>
                  </a:cubicBezTo>
                  <a:lnTo>
                    <a:pt x="193244" y="12383"/>
                  </a:lnTo>
                  <a:cubicBezTo>
                    <a:pt x="197705" y="4716"/>
                    <a:pt x="205906" y="0"/>
                    <a:pt x="214775" y="0"/>
                  </a:cubicBezTo>
                  <a:lnTo>
                    <a:pt x="1418339" y="0"/>
                  </a:lnTo>
                  <a:cubicBezTo>
                    <a:pt x="1427208" y="0"/>
                    <a:pt x="1435409" y="4716"/>
                    <a:pt x="1439870" y="12383"/>
                  </a:cubicBezTo>
                  <a:lnTo>
                    <a:pt x="1628660" y="336867"/>
                  </a:lnTo>
                  <a:cubicBezTo>
                    <a:pt x="1633114" y="344522"/>
                    <a:pt x="1633114" y="353978"/>
                    <a:pt x="1628660" y="361633"/>
                  </a:cubicBezTo>
                  <a:close/>
                </a:path>
              </a:pathLst>
            </a:custGeom>
            <a:solidFill>
              <a:srgbClr val="00ADEF"/>
            </a:solidFill>
          </p:spPr>
        </p:sp>
        <p:sp>
          <p:nvSpPr>
            <p:cNvPr name="TextBox 9" id="9"/>
            <p:cNvSpPr txBox="true"/>
            <p:nvPr/>
          </p:nvSpPr>
          <p:spPr>
            <a:xfrm>
              <a:off x="114300" y="19050"/>
              <a:ext cx="1410016" cy="679450"/>
            </a:xfrm>
            <a:prstGeom prst="rect">
              <a:avLst/>
            </a:prstGeom>
          </p:spPr>
          <p:txBody>
            <a:bodyPr anchor="ctr" rtlCol="false" tIns="50800" lIns="50800" bIns="50800" rIns="50800"/>
            <a:lstStyle/>
            <a:p>
              <a:pPr algn="ctr">
                <a:lnSpc>
                  <a:spcPts val="2376"/>
                </a:lnSpc>
              </a:pPr>
            </a:p>
          </p:txBody>
        </p:sp>
      </p:grpSp>
      <p:grpSp>
        <p:nvGrpSpPr>
          <p:cNvPr name="Group 10" id="10"/>
          <p:cNvGrpSpPr/>
          <p:nvPr/>
        </p:nvGrpSpPr>
        <p:grpSpPr>
          <a:xfrm rot="0">
            <a:off x="10150791" y="1004710"/>
            <a:ext cx="10689850" cy="9186590"/>
            <a:chOff x="0" y="0"/>
            <a:chExt cx="812800" cy="698500"/>
          </a:xfrm>
        </p:grpSpPr>
        <p:sp>
          <p:nvSpPr>
            <p:cNvPr name="Freeform 11" id="11">
              <a:extLst>
                <a:ext uri="{C183D7F6-B498-43B3-948B-1728B52AA6E4}">
                  <adec:decorative xmlns:adec="http://schemas.microsoft.com/office/drawing/2017/decorative" val="1"/>
                </a:ext>
              </a:extLst>
            </p:cNvPr>
            <p:cNvSpPr/>
            <p:nvPr/>
          </p:nvSpPr>
          <p:spPr>
            <a:xfrm flipH="false" flipV="false" rot="0">
              <a:off x="1530" y="0"/>
              <a:ext cx="809740" cy="698500"/>
            </a:xfrm>
            <a:custGeom>
              <a:avLst/>
              <a:gdLst/>
              <a:ahLst/>
              <a:cxnLst/>
              <a:rect r="r" b="b" t="t" l="l"/>
              <a:pathLst>
                <a:path h="698500" w="809740">
                  <a:moveTo>
                    <a:pt x="807264" y="356136"/>
                  </a:moveTo>
                  <a:lnTo>
                    <a:pt x="612076" y="691614"/>
                  </a:lnTo>
                  <a:cubicBezTo>
                    <a:pt x="609596" y="695877"/>
                    <a:pt x="605036" y="698500"/>
                    <a:pt x="600103" y="698500"/>
                  </a:cubicBezTo>
                  <a:lnTo>
                    <a:pt x="209637" y="698500"/>
                  </a:lnTo>
                  <a:cubicBezTo>
                    <a:pt x="204704" y="698500"/>
                    <a:pt x="200144" y="695877"/>
                    <a:pt x="197664" y="691614"/>
                  </a:cubicBezTo>
                  <a:lnTo>
                    <a:pt x="2476" y="356136"/>
                  </a:lnTo>
                  <a:cubicBezTo>
                    <a:pt x="0" y="351879"/>
                    <a:pt x="0" y="346621"/>
                    <a:pt x="2476" y="342364"/>
                  </a:cubicBezTo>
                  <a:lnTo>
                    <a:pt x="197664" y="6886"/>
                  </a:lnTo>
                  <a:cubicBezTo>
                    <a:pt x="200144" y="2623"/>
                    <a:pt x="204704" y="0"/>
                    <a:pt x="209637" y="0"/>
                  </a:cubicBezTo>
                  <a:lnTo>
                    <a:pt x="600103" y="0"/>
                  </a:lnTo>
                  <a:cubicBezTo>
                    <a:pt x="605036" y="0"/>
                    <a:pt x="609596" y="2623"/>
                    <a:pt x="612076" y="6886"/>
                  </a:cubicBezTo>
                  <a:lnTo>
                    <a:pt x="807264" y="342364"/>
                  </a:lnTo>
                  <a:cubicBezTo>
                    <a:pt x="809740" y="346621"/>
                    <a:pt x="809740" y="351879"/>
                    <a:pt x="807264" y="356136"/>
                  </a:cubicBezTo>
                  <a:close/>
                </a:path>
              </a:pathLst>
            </a:custGeom>
            <a:solidFill>
              <a:srgbClr val="000B5D"/>
            </a:solidFill>
          </p:spPr>
        </p:sp>
        <p:sp>
          <p:nvSpPr>
            <p:cNvPr name="TextBox 12" id="12"/>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3" id="13"/>
          <p:cNvGrpSpPr/>
          <p:nvPr/>
        </p:nvGrpSpPr>
        <p:grpSpPr>
          <a:xfrm rot="0">
            <a:off x="10809808" y="897105"/>
            <a:ext cx="10857146" cy="9401799"/>
            <a:chOff x="0" y="0"/>
            <a:chExt cx="4282440" cy="3708400"/>
          </a:xfrm>
        </p:grpSpPr>
        <p:sp>
          <p:nvSpPr>
            <p:cNvPr name="Freeform 14" id="14">
              <a:extLst>
                <a:ext uri="{C183D7F6-B498-43B3-948B-1728B52AA6E4}">
                  <adec:decorative xmlns:adec="http://schemas.microsoft.com/office/drawing/2017/decorative" val="1"/>
                </a:ext>
              </a:extLst>
            </p:cNvPr>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0" t="-24524" r="0" b="-24524"/>
              </a:stretch>
            </a:blipFill>
          </p:spPr>
        </p:sp>
      </p:grpSp>
      <p:grpSp>
        <p:nvGrpSpPr>
          <p:cNvPr name="Group 15" id="15"/>
          <p:cNvGrpSpPr/>
          <p:nvPr/>
        </p:nvGrpSpPr>
        <p:grpSpPr>
          <a:xfrm rot="0">
            <a:off x="11235971" y="8781757"/>
            <a:ext cx="2948589" cy="2533943"/>
            <a:chOff x="0" y="0"/>
            <a:chExt cx="812800" cy="698500"/>
          </a:xfrm>
        </p:grpSpPr>
        <p:sp>
          <p:nvSpPr>
            <p:cNvPr name="Freeform 16" id="16">
              <a:extLst>
                <a:ext uri="{C183D7F6-B498-43B3-948B-1728B52AA6E4}">
                  <adec:decorative xmlns:adec="http://schemas.microsoft.com/office/drawing/2017/decorative" val="1"/>
                </a:ext>
              </a:extLst>
            </p:cNvPr>
            <p:cNvSpPr/>
            <p:nvPr/>
          </p:nvSpPr>
          <p:spPr>
            <a:xfrm flipH="false" flipV="false" rot="0">
              <a:off x="5546" y="0"/>
              <a:ext cx="801708" cy="698500"/>
            </a:xfrm>
            <a:custGeom>
              <a:avLst/>
              <a:gdLst/>
              <a:ahLst/>
              <a:cxnLst/>
              <a:rect r="r" b="b" t="t" l="l"/>
              <a:pathLst>
                <a:path h="698500" w="801708">
                  <a:moveTo>
                    <a:pt x="792729" y="374214"/>
                  </a:moveTo>
                  <a:lnTo>
                    <a:pt x="618579" y="673536"/>
                  </a:lnTo>
                  <a:cubicBezTo>
                    <a:pt x="609586" y="688992"/>
                    <a:pt x="593053" y="698500"/>
                    <a:pt x="575172" y="698500"/>
                  </a:cubicBezTo>
                  <a:lnTo>
                    <a:pt x="226536" y="698500"/>
                  </a:lnTo>
                  <a:cubicBezTo>
                    <a:pt x="208655" y="698500"/>
                    <a:pt x="192122" y="688992"/>
                    <a:pt x="183129" y="673536"/>
                  </a:cubicBezTo>
                  <a:lnTo>
                    <a:pt x="8979" y="374214"/>
                  </a:lnTo>
                  <a:cubicBezTo>
                    <a:pt x="0" y="358782"/>
                    <a:pt x="0" y="339718"/>
                    <a:pt x="8979" y="324286"/>
                  </a:cubicBezTo>
                  <a:lnTo>
                    <a:pt x="183129" y="24964"/>
                  </a:lnTo>
                  <a:cubicBezTo>
                    <a:pt x="192122" y="9508"/>
                    <a:pt x="208655" y="0"/>
                    <a:pt x="226536" y="0"/>
                  </a:cubicBezTo>
                  <a:lnTo>
                    <a:pt x="575172" y="0"/>
                  </a:lnTo>
                  <a:cubicBezTo>
                    <a:pt x="593053" y="0"/>
                    <a:pt x="609586" y="9508"/>
                    <a:pt x="618579" y="24964"/>
                  </a:cubicBezTo>
                  <a:lnTo>
                    <a:pt x="792729" y="324286"/>
                  </a:lnTo>
                  <a:cubicBezTo>
                    <a:pt x="801708" y="339718"/>
                    <a:pt x="801708" y="358782"/>
                    <a:pt x="792729" y="374214"/>
                  </a:cubicBezTo>
                  <a:close/>
                </a:path>
              </a:pathLst>
            </a:custGeom>
            <a:solidFill>
              <a:srgbClr val="000B5D"/>
            </a:solidFill>
          </p:spPr>
        </p:sp>
        <p:sp>
          <p:nvSpPr>
            <p:cNvPr name="TextBox 17" id="1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TextBox 18" id="18"/>
          <p:cNvSpPr txBox="true"/>
          <p:nvPr/>
        </p:nvSpPr>
        <p:spPr>
          <a:xfrm rot="0">
            <a:off x="793670" y="2804072"/>
            <a:ext cx="10297166" cy="894122"/>
          </a:xfrm>
          <a:prstGeom prst="rect">
            <a:avLst/>
          </a:prstGeom>
        </p:spPr>
        <p:txBody>
          <a:bodyPr anchor="t" rtlCol="false" tIns="0" lIns="0" bIns="0" rIns="0">
            <a:spAutoFit/>
          </a:bodyPr>
          <a:lstStyle/>
          <a:p>
            <a:pPr algn="l">
              <a:lnSpc>
                <a:spcPts val="6326"/>
              </a:lnSpc>
            </a:pPr>
            <a:r>
              <a:rPr lang="en-US" sz="6326">
                <a:solidFill>
                  <a:srgbClr val="000B5D"/>
                </a:solidFill>
                <a:latin typeface="Poppins Semi-Bold"/>
              </a:rPr>
              <a:t>GRANT MANAGEMENT 101:</a:t>
            </a:r>
          </a:p>
        </p:txBody>
      </p:sp>
      <p:sp>
        <p:nvSpPr>
          <p:cNvPr name="TextBox 19" id="19"/>
          <p:cNvSpPr txBox="true"/>
          <p:nvPr/>
        </p:nvSpPr>
        <p:spPr>
          <a:xfrm rot="0">
            <a:off x="932052" y="3993359"/>
            <a:ext cx="8949755" cy="1716624"/>
          </a:xfrm>
          <a:prstGeom prst="rect">
            <a:avLst/>
          </a:prstGeom>
        </p:spPr>
        <p:txBody>
          <a:bodyPr anchor="t" rtlCol="false" tIns="0" lIns="0" bIns="0" rIns="0">
            <a:spAutoFit/>
          </a:bodyPr>
          <a:lstStyle/>
          <a:p>
            <a:pPr algn="l">
              <a:lnSpc>
                <a:spcPts val="6707"/>
              </a:lnSpc>
            </a:pPr>
            <a:r>
              <a:rPr lang="en-US" sz="4791">
                <a:solidFill>
                  <a:srgbClr val="000B5D"/>
                </a:solidFill>
                <a:latin typeface="Poppins"/>
              </a:rPr>
              <a:t>GETTING STARTED WITH  AWARD MANAGEMENT</a:t>
            </a:r>
          </a:p>
        </p:txBody>
      </p:sp>
      <p:grpSp>
        <p:nvGrpSpPr>
          <p:cNvPr name="Group 20" id="20"/>
          <p:cNvGrpSpPr/>
          <p:nvPr/>
        </p:nvGrpSpPr>
        <p:grpSpPr>
          <a:xfrm rot="0">
            <a:off x="793670" y="8643855"/>
            <a:ext cx="6137345" cy="1807798"/>
            <a:chOff x="0" y="0"/>
            <a:chExt cx="8183127" cy="2410397"/>
          </a:xfrm>
        </p:grpSpPr>
        <p:sp>
          <p:nvSpPr>
            <p:cNvPr name="Freeform 21" id="21" descr="Santa Monica College"/>
            <p:cNvSpPr/>
            <p:nvPr/>
          </p:nvSpPr>
          <p:spPr>
            <a:xfrm flipH="false" flipV="false" rot="0">
              <a:off x="0" y="0"/>
              <a:ext cx="1862580" cy="2410397"/>
            </a:xfrm>
            <a:custGeom>
              <a:avLst/>
              <a:gdLst/>
              <a:ahLst/>
              <a:cxnLst/>
              <a:rect r="r" b="b" t="t" l="l"/>
              <a:pathLst>
                <a:path h="2410397" w="1862580">
                  <a:moveTo>
                    <a:pt x="0" y="0"/>
                  </a:moveTo>
                  <a:lnTo>
                    <a:pt x="1862580" y="0"/>
                  </a:lnTo>
                  <a:lnTo>
                    <a:pt x="1862580" y="2410397"/>
                  </a:lnTo>
                  <a:lnTo>
                    <a:pt x="0" y="2410397"/>
                  </a:lnTo>
                  <a:lnTo>
                    <a:pt x="0" y="0"/>
                  </a:lnTo>
                  <a:close/>
                </a:path>
              </a:pathLst>
            </a:custGeom>
            <a:blipFill>
              <a:blip r:embed="rId4"/>
              <a:stretch>
                <a:fillRect l="0" t="0" r="0" b="0"/>
              </a:stretch>
            </a:blipFill>
          </p:spPr>
        </p:sp>
        <p:sp>
          <p:nvSpPr>
            <p:cNvPr name="TextBox 22" id="22"/>
            <p:cNvSpPr txBox="true"/>
            <p:nvPr/>
          </p:nvSpPr>
          <p:spPr>
            <a:xfrm rot="0">
              <a:off x="2123720" y="906281"/>
              <a:ext cx="6059406" cy="326636"/>
            </a:xfrm>
            <a:prstGeom prst="rect">
              <a:avLst/>
            </a:prstGeom>
          </p:spPr>
          <p:txBody>
            <a:bodyPr anchor="t" rtlCol="false" tIns="0" lIns="0" bIns="0" rIns="0">
              <a:spAutoFit/>
            </a:bodyPr>
            <a:lstStyle/>
            <a:p>
              <a:pPr algn="l">
                <a:lnSpc>
                  <a:spcPts val="1676"/>
                </a:lnSpc>
              </a:pPr>
              <a:r>
                <a:rPr lang="en-US" sz="1676">
                  <a:solidFill>
                    <a:srgbClr val="000B5D"/>
                  </a:solidFill>
                  <a:latin typeface="Poppins Bold"/>
                </a:rPr>
                <a:t>SMC FOUNDATION GRANTS TRAINING 2024</a:t>
              </a:r>
            </a:p>
          </p:txBody>
        </p:sp>
      </p:grpSp>
      <p:sp>
        <p:nvSpPr>
          <p:cNvPr name="TextBox 23" id="23"/>
          <p:cNvSpPr txBox="true"/>
          <p:nvPr/>
        </p:nvSpPr>
        <p:spPr>
          <a:xfrm rot="0">
            <a:off x="1434335" y="7013090"/>
            <a:ext cx="6535686" cy="346710"/>
          </a:xfrm>
          <a:prstGeom prst="rect">
            <a:avLst/>
          </a:prstGeom>
        </p:spPr>
        <p:txBody>
          <a:bodyPr anchor="t" rtlCol="false" tIns="0" lIns="0" bIns="0" rIns="0">
            <a:spAutoFit/>
          </a:bodyPr>
          <a:lstStyle/>
          <a:p>
            <a:pPr algn="l">
              <a:lnSpc>
                <a:spcPts val="2400"/>
              </a:lnSpc>
              <a:spcBef>
                <a:spcPct val="0"/>
              </a:spcBef>
            </a:pPr>
            <a:r>
              <a:rPr lang="en-US" sz="2400">
                <a:solidFill>
                  <a:srgbClr val="000B5D"/>
                </a:solidFill>
                <a:latin typeface="Poppins Bold"/>
              </a:rPr>
              <a:t>TRACY BEIDLEMAN, DIRECTOR OF GRANTS</a:t>
            </a:r>
          </a:p>
        </p:txBody>
      </p:sp>
      <p:sp>
        <p:nvSpPr>
          <p:cNvPr name="TextBox 24" id="24"/>
          <p:cNvSpPr txBox="true"/>
          <p:nvPr/>
        </p:nvSpPr>
        <p:spPr>
          <a:xfrm rot="0">
            <a:off x="17714052" y="109734"/>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22490" y="2223237"/>
            <a:ext cx="8636810" cy="3689985"/>
          </a:xfrm>
          <a:prstGeom prst="rect">
            <a:avLst/>
          </a:prstGeom>
        </p:spPr>
        <p:txBody>
          <a:bodyPr anchor="t" rtlCol="false" tIns="0" lIns="0" bIns="0" rIns="0">
            <a:spAutoFit/>
          </a:bodyPr>
          <a:lstStyle/>
          <a:p>
            <a:pPr algn="l" marL="0" indent="0" lvl="0">
              <a:lnSpc>
                <a:spcPts val="9405"/>
              </a:lnSpc>
            </a:pPr>
            <a:r>
              <a:rPr lang="en-US" sz="8550">
                <a:solidFill>
                  <a:srgbClr val="000B5D"/>
                </a:solidFill>
                <a:latin typeface="Poppins Bold"/>
              </a:rPr>
              <a:t>COORDINATING GRANT ACTIVITIES</a:t>
            </a:r>
          </a:p>
        </p:txBody>
      </p:sp>
      <p:sp>
        <p:nvSpPr>
          <p:cNvPr name="Freeform 3" id="3">
            <a:extLst>
              <a:ext uri="{C183D7F6-B498-43B3-948B-1728B52AA6E4}">
                <adec:decorative xmlns:adec="http://schemas.microsoft.com/office/drawing/2017/decorative" val="1"/>
              </a:ext>
            </a:extLst>
          </p:cNvPr>
          <p:cNvSpPr/>
          <p:nvPr/>
        </p:nvSpPr>
        <p:spPr>
          <a:xfrm flipH="false" flipV="false" rot="0">
            <a:off x="514350" y="2477981"/>
            <a:ext cx="6581528" cy="5331037"/>
          </a:xfrm>
          <a:custGeom>
            <a:avLst/>
            <a:gdLst/>
            <a:ahLst/>
            <a:cxnLst/>
            <a:rect r="r" b="b" t="t" l="l"/>
            <a:pathLst>
              <a:path h="5331037" w="6581528">
                <a:moveTo>
                  <a:pt x="0" y="0"/>
                </a:moveTo>
                <a:lnTo>
                  <a:pt x="6581528" y="0"/>
                </a:lnTo>
                <a:lnTo>
                  <a:pt x="6581528" y="5331038"/>
                </a:lnTo>
                <a:lnTo>
                  <a:pt x="0" y="53310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0" y="8618220"/>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311850" y="8490356"/>
            <a:ext cx="5647250" cy="1663437"/>
            <a:chOff x="0" y="0"/>
            <a:chExt cx="7529667" cy="2217916"/>
          </a:xfrm>
        </p:grpSpPr>
        <p:sp>
          <p:nvSpPr>
            <p:cNvPr name="Freeform 6" id="6" descr="Santa Monica College"/>
            <p:cNvSpPr/>
            <p:nvPr/>
          </p:nvSpPr>
          <p:spPr>
            <a:xfrm flipH="false" flipV="false" rot="0">
              <a:off x="0" y="0"/>
              <a:ext cx="1713844" cy="2217916"/>
            </a:xfrm>
            <a:custGeom>
              <a:avLst/>
              <a:gdLst/>
              <a:ahLst/>
              <a:cxnLst/>
              <a:rect r="r" b="b" t="t" l="l"/>
              <a:pathLst>
                <a:path h="2217916" w="1713844">
                  <a:moveTo>
                    <a:pt x="0" y="0"/>
                  </a:moveTo>
                  <a:lnTo>
                    <a:pt x="1713844" y="0"/>
                  </a:lnTo>
                  <a:lnTo>
                    <a:pt x="1713844" y="2217916"/>
                  </a:lnTo>
                  <a:lnTo>
                    <a:pt x="0" y="2217916"/>
                  </a:lnTo>
                  <a:lnTo>
                    <a:pt x="0" y="0"/>
                  </a:lnTo>
                  <a:close/>
                </a:path>
              </a:pathLst>
            </a:custGeom>
            <a:blipFill>
              <a:blip r:embed="rId7"/>
              <a:stretch>
                <a:fillRect l="0" t="0" r="0" b="0"/>
              </a:stretch>
            </a:blipFill>
          </p:spPr>
        </p:sp>
        <p:sp>
          <p:nvSpPr>
            <p:cNvPr name="TextBox 7" id="7"/>
            <p:cNvSpPr txBox="true"/>
            <p:nvPr/>
          </p:nvSpPr>
          <p:spPr>
            <a:xfrm rot="0">
              <a:off x="1954132" y="844196"/>
              <a:ext cx="5575535" cy="290267"/>
            </a:xfrm>
            <a:prstGeom prst="rect">
              <a:avLst/>
            </a:prstGeom>
          </p:spPr>
          <p:txBody>
            <a:bodyPr anchor="t" rtlCol="false" tIns="0" lIns="0" bIns="0" rIns="0">
              <a:spAutoFit/>
            </a:bodyPr>
            <a:lstStyle/>
            <a:p>
              <a:pPr algn="l">
                <a:lnSpc>
                  <a:spcPts val="1542"/>
                </a:lnSpc>
              </a:pPr>
              <a:r>
                <a:rPr lang="en-US" sz="1542">
                  <a:solidFill>
                    <a:srgbClr val="000B5D"/>
                  </a:solidFill>
                  <a:latin typeface="Poppins Bold"/>
                </a:rPr>
                <a:t>SMC FOUNDATION GRANTS TRAINING 2024</a:t>
              </a:r>
            </a:p>
          </p:txBody>
        </p:sp>
      </p:grpSp>
      <p:sp>
        <p:nvSpPr>
          <p:cNvPr name="TextBox 8" id="8"/>
          <p:cNvSpPr txBox="true"/>
          <p:nvPr/>
        </p:nvSpPr>
        <p:spPr>
          <a:xfrm rot="0">
            <a:off x="17657571" y="15735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5400000">
            <a:off x="6115364" y="2931773"/>
            <a:ext cx="1827580" cy="14058308"/>
          </a:xfrm>
          <a:custGeom>
            <a:avLst/>
            <a:gdLst/>
            <a:ahLst/>
            <a:cxnLst/>
            <a:rect r="r" b="b" t="t" l="l"/>
            <a:pathLst>
              <a:path h="14058308" w="1827580">
                <a:moveTo>
                  <a:pt x="0" y="0"/>
                </a:moveTo>
                <a:lnTo>
                  <a:pt x="1827580" y="0"/>
                </a:lnTo>
                <a:lnTo>
                  <a:pt x="1827580" y="14058308"/>
                </a:lnTo>
                <a:lnTo>
                  <a:pt x="0" y="14058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5166695" y="811452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12338275" y="8895430"/>
            <a:ext cx="8377487" cy="2964361"/>
            <a:chOff x="0" y="0"/>
            <a:chExt cx="1974009" cy="698500"/>
          </a:xfrm>
        </p:grpSpPr>
        <p:sp>
          <p:nvSpPr>
            <p:cNvPr name="Freeform 7" id="7">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8" id="8"/>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grpSp>
        <p:nvGrpSpPr>
          <p:cNvPr name="Group 9" id="9"/>
          <p:cNvGrpSpPr/>
          <p:nvPr/>
        </p:nvGrpSpPr>
        <p:grpSpPr>
          <a:xfrm rot="0">
            <a:off x="1028700" y="1395194"/>
            <a:ext cx="16349772" cy="5315977"/>
            <a:chOff x="0" y="0"/>
            <a:chExt cx="21799696" cy="7087969"/>
          </a:xfrm>
        </p:grpSpPr>
        <p:grpSp>
          <p:nvGrpSpPr>
            <p:cNvPr name="Group 10" id="10"/>
            <p:cNvGrpSpPr/>
            <p:nvPr/>
          </p:nvGrpSpPr>
          <p:grpSpPr>
            <a:xfrm rot="0">
              <a:off x="0" y="156377"/>
              <a:ext cx="1029332" cy="1029332"/>
              <a:chOff x="0" y="0"/>
              <a:chExt cx="6350000" cy="6350000"/>
            </a:xfrm>
          </p:grpSpPr>
          <p:sp>
            <p:nvSpPr>
              <p:cNvPr name="Freeform 11" id="11">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12" id="12">
              <a:extLst>
                <a:ext uri="{C183D7F6-B498-43B3-948B-1728B52AA6E4}">
                  <adec:decorative xmlns:adec="http://schemas.microsoft.com/office/drawing/2017/decorative" val="1"/>
                </a:ext>
              </a:extLst>
            </p:cNvPr>
            <p:cNvSpPr/>
            <p:nvPr/>
          </p:nvSpPr>
          <p:spPr>
            <a:xfrm flipH="false" flipV="false" rot="0">
              <a:off x="16912"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782307" y="149903"/>
              <a:ext cx="12293458" cy="786760"/>
            </a:xfrm>
            <a:prstGeom prst="rect">
              <a:avLst/>
            </a:prstGeom>
          </p:spPr>
          <p:txBody>
            <a:bodyPr anchor="t" rtlCol="false" tIns="0" lIns="0" bIns="0" rIns="0">
              <a:spAutoFit/>
            </a:bodyPr>
            <a:lstStyle/>
            <a:p>
              <a:pPr algn="l">
                <a:lnSpc>
                  <a:spcPts val="5400"/>
                </a:lnSpc>
              </a:pPr>
              <a:r>
                <a:rPr lang="en-US" sz="2700">
                  <a:solidFill>
                    <a:srgbClr val="000B5D"/>
                  </a:solidFill>
                  <a:latin typeface="Poppins"/>
                </a:rPr>
                <a:t>Identify staff hiring as approved in grant award</a:t>
              </a:r>
            </a:p>
          </p:txBody>
        </p:sp>
        <p:grpSp>
          <p:nvGrpSpPr>
            <p:cNvPr name="Group 14" id="14"/>
            <p:cNvGrpSpPr/>
            <p:nvPr/>
          </p:nvGrpSpPr>
          <p:grpSpPr>
            <a:xfrm rot="0">
              <a:off x="0" y="2621792"/>
              <a:ext cx="1029332" cy="1029332"/>
              <a:chOff x="0" y="0"/>
              <a:chExt cx="6350000" cy="6350000"/>
            </a:xfrm>
          </p:grpSpPr>
          <p:sp>
            <p:nvSpPr>
              <p:cNvPr name="Freeform 15" id="15">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16" id="16"/>
            <p:cNvSpPr txBox="true"/>
            <p:nvPr/>
          </p:nvSpPr>
          <p:spPr>
            <a:xfrm rot="0">
              <a:off x="1765395" y="2601029"/>
              <a:ext cx="18475133" cy="1382958"/>
            </a:xfrm>
            <a:prstGeom prst="rect">
              <a:avLst/>
            </a:prstGeom>
          </p:spPr>
          <p:txBody>
            <a:bodyPr anchor="t" rtlCol="false" tIns="0" lIns="0" bIns="0" rIns="0">
              <a:spAutoFit/>
            </a:bodyPr>
            <a:lstStyle/>
            <a:p>
              <a:pPr algn="l" marL="0" indent="0" lvl="1">
                <a:lnSpc>
                  <a:spcPts val="4269"/>
                </a:lnSpc>
              </a:pPr>
              <a:r>
                <a:rPr lang="en-US" sz="2754">
                  <a:solidFill>
                    <a:srgbClr val="000B5D"/>
                  </a:solidFill>
                  <a:latin typeface="Poppins"/>
                </a:rPr>
                <a:t>Complete the Personnel and Budget Augmentation Request (PBAR) Form to begin the hiring process</a:t>
              </a:r>
            </a:p>
          </p:txBody>
        </p:sp>
        <p:sp>
          <p:nvSpPr>
            <p:cNvPr name="Freeform 17" id="17">
              <a:extLst>
                <a:ext uri="{C183D7F6-B498-43B3-948B-1728B52AA6E4}">
                  <adec:decorative xmlns:adec="http://schemas.microsoft.com/office/drawing/2017/decorative" val="1"/>
                </a:ext>
              </a:extLst>
            </p:cNvPr>
            <p:cNvSpPr/>
            <p:nvPr/>
          </p:nvSpPr>
          <p:spPr>
            <a:xfrm flipH="false" flipV="false" rot="0">
              <a:off x="0" y="2455709"/>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0" y="5789399"/>
              <a:ext cx="1029332" cy="1029332"/>
              <a:chOff x="0" y="0"/>
              <a:chExt cx="6350000" cy="6350000"/>
            </a:xfrm>
          </p:grpSpPr>
          <p:sp>
            <p:nvSpPr>
              <p:cNvPr name="Freeform 19" id="19">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20" id="20"/>
            <p:cNvSpPr txBox="true"/>
            <p:nvPr/>
          </p:nvSpPr>
          <p:spPr>
            <a:xfrm rot="0">
              <a:off x="1765395" y="5736692"/>
              <a:ext cx="20034301" cy="1351278"/>
            </a:xfrm>
            <a:prstGeom prst="rect">
              <a:avLst/>
            </a:prstGeom>
          </p:spPr>
          <p:txBody>
            <a:bodyPr anchor="t" rtlCol="false" tIns="0" lIns="0" bIns="0" rIns="0">
              <a:spAutoFit/>
            </a:bodyPr>
            <a:lstStyle/>
            <a:p>
              <a:pPr algn="l" marL="0" indent="0" lvl="1">
                <a:lnSpc>
                  <a:spcPts val="4185"/>
                </a:lnSpc>
              </a:pPr>
              <a:r>
                <a:rPr lang="en-US" sz="2700">
                  <a:solidFill>
                    <a:srgbClr val="000B5D"/>
                  </a:solidFill>
                  <a:latin typeface="Poppins"/>
                </a:rPr>
                <a:t>Track time and effort reporting, which documents the amount of time that each staff person spends working on a particular project</a:t>
              </a:r>
            </a:p>
          </p:txBody>
        </p:sp>
        <p:sp>
          <p:nvSpPr>
            <p:cNvPr name="Freeform 21" id="21">
              <a:extLst>
                <a:ext uri="{C183D7F6-B498-43B3-948B-1728B52AA6E4}">
                  <adec:decorative xmlns:adec="http://schemas.microsoft.com/office/drawing/2017/decorative" val="1"/>
                </a:ext>
              </a:extLst>
            </p:cNvPr>
            <p:cNvSpPr/>
            <p:nvPr/>
          </p:nvSpPr>
          <p:spPr>
            <a:xfrm flipH="false" flipV="false" rot="0">
              <a:off x="12700" y="5635338"/>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22" id="22"/>
          <p:cNvSpPr txBox="true"/>
          <p:nvPr/>
        </p:nvSpPr>
        <p:spPr>
          <a:xfrm rot="0">
            <a:off x="12840619" y="9603631"/>
            <a:ext cx="5447381" cy="579780"/>
          </a:xfrm>
          <a:prstGeom prst="rect">
            <a:avLst/>
          </a:prstGeom>
        </p:spPr>
        <p:txBody>
          <a:bodyPr anchor="t" rtlCol="false" tIns="0" lIns="0" bIns="0" rIns="0">
            <a:spAutoFit/>
          </a:bodyPr>
          <a:lstStyle/>
          <a:p>
            <a:pPr algn="ctr">
              <a:lnSpc>
                <a:spcPts val="4075"/>
              </a:lnSpc>
              <a:spcBef>
                <a:spcPct val="0"/>
              </a:spcBef>
            </a:pPr>
            <a:r>
              <a:rPr lang="en-US" sz="4075">
                <a:solidFill>
                  <a:srgbClr val="FFFFFF"/>
                </a:solidFill>
                <a:latin typeface="Poppins Bold"/>
              </a:rPr>
              <a:t>HUMAN RESOURCES</a:t>
            </a:r>
          </a:p>
        </p:txBody>
      </p:sp>
      <p:grpSp>
        <p:nvGrpSpPr>
          <p:cNvPr name="Group 23" id="23"/>
          <p:cNvGrpSpPr/>
          <p:nvPr/>
        </p:nvGrpSpPr>
        <p:grpSpPr>
          <a:xfrm rot="0">
            <a:off x="428476" y="9047137"/>
            <a:ext cx="5226873" cy="1539612"/>
            <a:chOff x="0" y="0"/>
            <a:chExt cx="6969164" cy="2052816"/>
          </a:xfrm>
        </p:grpSpPr>
        <p:sp>
          <p:nvSpPr>
            <p:cNvPr name="Freeform 24" id="24"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25" id="25"/>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26" id="26"/>
          <p:cNvSpPr txBox="true"/>
          <p:nvPr/>
        </p:nvSpPr>
        <p:spPr>
          <a:xfrm rot="0">
            <a:off x="17657571" y="204984"/>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0" y="9029503"/>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5166695" y="811452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12338275" y="8895430"/>
            <a:ext cx="8377487" cy="2964361"/>
            <a:chOff x="0" y="0"/>
            <a:chExt cx="1974009" cy="698500"/>
          </a:xfrm>
        </p:grpSpPr>
        <p:sp>
          <p:nvSpPr>
            <p:cNvPr name="Freeform 7" id="7">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8" id="8"/>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sp>
        <p:nvSpPr>
          <p:cNvPr name="TextBox 9" id="9"/>
          <p:cNvSpPr txBox="true"/>
          <p:nvPr/>
        </p:nvSpPr>
        <p:spPr>
          <a:xfrm rot="0">
            <a:off x="12840619" y="9603631"/>
            <a:ext cx="5447381" cy="579780"/>
          </a:xfrm>
          <a:prstGeom prst="rect">
            <a:avLst/>
          </a:prstGeom>
        </p:spPr>
        <p:txBody>
          <a:bodyPr anchor="t" rtlCol="false" tIns="0" lIns="0" bIns="0" rIns="0">
            <a:spAutoFit/>
          </a:bodyPr>
          <a:lstStyle/>
          <a:p>
            <a:pPr algn="ctr">
              <a:lnSpc>
                <a:spcPts val="4075"/>
              </a:lnSpc>
              <a:spcBef>
                <a:spcPct val="0"/>
              </a:spcBef>
            </a:pPr>
            <a:r>
              <a:rPr lang="en-US" sz="4075">
                <a:solidFill>
                  <a:srgbClr val="FFFFFF"/>
                </a:solidFill>
                <a:latin typeface="Poppins Bold"/>
              </a:rPr>
              <a:t>FINANCIAL AID</a:t>
            </a:r>
          </a:p>
        </p:txBody>
      </p:sp>
      <p:grpSp>
        <p:nvGrpSpPr>
          <p:cNvPr name="Group 10" id="10"/>
          <p:cNvGrpSpPr/>
          <p:nvPr/>
        </p:nvGrpSpPr>
        <p:grpSpPr>
          <a:xfrm rot="0">
            <a:off x="1028700" y="1383788"/>
            <a:ext cx="15633293" cy="5413549"/>
            <a:chOff x="0" y="0"/>
            <a:chExt cx="20844391" cy="7218065"/>
          </a:xfrm>
        </p:grpSpPr>
        <p:grpSp>
          <p:nvGrpSpPr>
            <p:cNvPr name="Group 11" id="11"/>
            <p:cNvGrpSpPr/>
            <p:nvPr/>
          </p:nvGrpSpPr>
          <p:grpSpPr>
            <a:xfrm rot="0">
              <a:off x="27332" y="144396"/>
              <a:ext cx="1029332" cy="1029332"/>
              <a:chOff x="0" y="0"/>
              <a:chExt cx="6350000" cy="6350000"/>
            </a:xfrm>
          </p:grpSpPr>
          <p:sp>
            <p:nvSpPr>
              <p:cNvPr name="Freeform 12" id="12">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13" id="13">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27332" y="2662967"/>
              <a:ext cx="1029332" cy="1029332"/>
              <a:chOff x="0" y="0"/>
              <a:chExt cx="6350000" cy="6350000"/>
            </a:xfrm>
          </p:grpSpPr>
          <p:sp>
            <p:nvSpPr>
              <p:cNvPr name="Freeform 15" id="15">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16" id="16"/>
            <p:cNvSpPr txBox="true"/>
            <p:nvPr/>
          </p:nvSpPr>
          <p:spPr>
            <a:xfrm rot="0">
              <a:off x="1574836" y="108519"/>
              <a:ext cx="16228692" cy="786760"/>
            </a:xfrm>
            <a:prstGeom prst="rect">
              <a:avLst/>
            </a:prstGeom>
          </p:spPr>
          <p:txBody>
            <a:bodyPr anchor="t" rtlCol="false" tIns="0" lIns="0" bIns="0" rIns="0">
              <a:spAutoFit/>
            </a:bodyPr>
            <a:lstStyle/>
            <a:p>
              <a:pPr algn="l">
                <a:lnSpc>
                  <a:spcPts val="5400"/>
                </a:lnSpc>
              </a:pPr>
              <a:r>
                <a:rPr lang="en-US" sz="2700">
                  <a:solidFill>
                    <a:srgbClr val="000B5D"/>
                  </a:solidFill>
                  <a:latin typeface="Poppins"/>
                </a:rPr>
                <a:t>Identify student worker hiring as approved in grant award</a:t>
              </a:r>
            </a:p>
          </p:txBody>
        </p:sp>
        <p:sp>
          <p:nvSpPr>
            <p:cNvPr name="TextBox 17" id="17"/>
            <p:cNvSpPr txBox="true"/>
            <p:nvPr/>
          </p:nvSpPr>
          <p:spPr>
            <a:xfrm rot="0">
              <a:off x="1574836" y="2481274"/>
              <a:ext cx="18469261" cy="1351278"/>
            </a:xfrm>
            <a:prstGeom prst="rect">
              <a:avLst/>
            </a:prstGeom>
          </p:spPr>
          <p:txBody>
            <a:bodyPr anchor="t" rtlCol="false" tIns="0" lIns="0" bIns="0" rIns="0">
              <a:spAutoFit/>
            </a:bodyPr>
            <a:lstStyle/>
            <a:p>
              <a:pPr algn="l" marL="0" indent="0" lvl="1">
                <a:lnSpc>
                  <a:spcPts val="4185"/>
                </a:lnSpc>
              </a:pPr>
              <a:r>
                <a:rPr lang="en-US" sz="2700">
                  <a:solidFill>
                    <a:srgbClr val="000B5D"/>
                  </a:solidFill>
                  <a:latin typeface="Poppins"/>
                </a:rPr>
                <a:t>Review rules and limitations for federal work-study student workers and student help student workers  </a:t>
              </a:r>
            </a:p>
          </p:txBody>
        </p:sp>
        <p:sp>
          <p:nvSpPr>
            <p:cNvPr name="Freeform 18" id="18">
              <a:extLst>
                <a:ext uri="{C183D7F6-B498-43B3-948B-1728B52AA6E4}">
                  <adec:decorative xmlns:adec="http://schemas.microsoft.com/office/drawing/2017/decorative" val="1"/>
                </a:ext>
              </a:extLst>
            </p:cNvPr>
            <p:cNvSpPr/>
            <p:nvPr/>
          </p:nvSpPr>
          <p:spPr>
            <a:xfrm flipH="false" flipV="false" rot="0">
              <a:off x="0" y="2534095"/>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1574836" y="5168287"/>
              <a:ext cx="19269555" cy="2049778"/>
            </a:xfrm>
            <a:prstGeom prst="rect">
              <a:avLst/>
            </a:prstGeom>
          </p:spPr>
          <p:txBody>
            <a:bodyPr anchor="t" rtlCol="false" tIns="0" lIns="0" bIns="0" rIns="0">
              <a:spAutoFit/>
            </a:bodyPr>
            <a:lstStyle/>
            <a:p>
              <a:pPr algn="l" marL="0" indent="0" lvl="1">
                <a:lnSpc>
                  <a:spcPts val="4185"/>
                </a:lnSpc>
              </a:pPr>
              <a:r>
                <a:rPr lang="en-US" sz="2700">
                  <a:solidFill>
                    <a:srgbClr val="000B5D"/>
                  </a:solidFill>
                  <a:latin typeface="Poppins"/>
                </a:rPr>
                <a:t>Complete an online Student Worker Request Form at: https://www.smc.edu/admission-aid/financial-aid-scholarships/types-of-aid/student-employment/student-worker-request.php</a:t>
              </a:r>
            </a:p>
          </p:txBody>
        </p:sp>
        <p:grpSp>
          <p:nvGrpSpPr>
            <p:cNvPr name="Group 20" id="20"/>
            <p:cNvGrpSpPr/>
            <p:nvPr/>
          </p:nvGrpSpPr>
          <p:grpSpPr>
            <a:xfrm rot="0">
              <a:off x="27332" y="5282587"/>
              <a:ext cx="1029332" cy="1029332"/>
              <a:chOff x="0" y="0"/>
              <a:chExt cx="6350000" cy="6350000"/>
            </a:xfrm>
          </p:grpSpPr>
          <p:sp>
            <p:nvSpPr>
              <p:cNvPr name="Freeform 21" id="21">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22" id="22">
              <a:extLst>
                <a:ext uri="{C183D7F6-B498-43B3-948B-1728B52AA6E4}">
                  <adec:decorative xmlns:adec="http://schemas.microsoft.com/office/drawing/2017/decorative" val="1"/>
                </a:ext>
              </a:extLst>
            </p:cNvPr>
            <p:cNvSpPr/>
            <p:nvPr/>
          </p:nvSpPr>
          <p:spPr>
            <a:xfrm flipH="false" flipV="false" rot="0">
              <a:off x="0" y="5203599"/>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3" id="23"/>
          <p:cNvGrpSpPr/>
          <p:nvPr/>
        </p:nvGrpSpPr>
        <p:grpSpPr>
          <a:xfrm rot="0">
            <a:off x="445709" y="9029503"/>
            <a:ext cx="5226873" cy="1539612"/>
            <a:chOff x="0" y="0"/>
            <a:chExt cx="6969164" cy="2052816"/>
          </a:xfrm>
        </p:grpSpPr>
        <p:sp>
          <p:nvSpPr>
            <p:cNvPr name="Freeform 24" id="24"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25" id="25"/>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26" id="26"/>
          <p:cNvSpPr txBox="true"/>
          <p:nvPr/>
        </p:nvSpPr>
        <p:spPr>
          <a:xfrm rot="0">
            <a:off x="17733771" y="284226"/>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0" y="9097450"/>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5166695" y="811452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12338275" y="8895430"/>
            <a:ext cx="8377487" cy="2964361"/>
            <a:chOff x="0" y="0"/>
            <a:chExt cx="1974009" cy="698500"/>
          </a:xfrm>
        </p:grpSpPr>
        <p:sp>
          <p:nvSpPr>
            <p:cNvPr name="Freeform 7" id="7">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8" id="8"/>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sp>
        <p:nvSpPr>
          <p:cNvPr name="TextBox 9" id="9"/>
          <p:cNvSpPr txBox="true"/>
          <p:nvPr/>
        </p:nvSpPr>
        <p:spPr>
          <a:xfrm rot="0">
            <a:off x="13487004" y="9603631"/>
            <a:ext cx="4345781" cy="579780"/>
          </a:xfrm>
          <a:prstGeom prst="rect">
            <a:avLst/>
          </a:prstGeom>
        </p:spPr>
        <p:txBody>
          <a:bodyPr anchor="t" rtlCol="false" tIns="0" lIns="0" bIns="0" rIns="0">
            <a:spAutoFit/>
          </a:bodyPr>
          <a:lstStyle/>
          <a:p>
            <a:pPr algn="ctr">
              <a:lnSpc>
                <a:spcPts val="4075"/>
              </a:lnSpc>
              <a:spcBef>
                <a:spcPct val="0"/>
              </a:spcBef>
            </a:pPr>
            <a:r>
              <a:rPr lang="en-US" sz="4075">
                <a:solidFill>
                  <a:srgbClr val="FFFFFF"/>
                </a:solidFill>
                <a:latin typeface="Poppins Bold"/>
              </a:rPr>
              <a:t>FISCAL SERVICES</a:t>
            </a:r>
          </a:p>
        </p:txBody>
      </p:sp>
      <p:grpSp>
        <p:nvGrpSpPr>
          <p:cNvPr name="Group 10" id="10"/>
          <p:cNvGrpSpPr/>
          <p:nvPr/>
        </p:nvGrpSpPr>
        <p:grpSpPr>
          <a:xfrm rot="0">
            <a:off x="1028700" y="1435490"/>
            <a:ext cx="771999" cy="771999"/>
            <a:chOff x="0" y="0"/>
            <a:chExt cx="6350000" cy="6350000"/>
          </a:xfrm>
        </p:grpSpPr>
        <p:sp>
          <p:nvSpPr>
            <p:cNvPr name="Freeform 11" id="11">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12" id="12"/>
          <p:cNvSpPr txBox="true"/>
          <p:nvPr/>
        </p:nvSpPr>
        <p:spPr>
          <a:xfrm rot="0">
            <a:off x="2062377" y="1443588"/>
            <a:ext cx="12612316" cy="649601"/>
          </a:xfrm>
          <a:prstGeom prst="rect">
            <a:avLst/>
          </a:prstGeom>
        </p:spPr>
        <p:txBody>
          <a:bodyPr anchor="t" rtlCol="false" tIns="0" lIns="0" bIns="0" rIns="0">
            <a:spAutoFit/>
          </a:bodyPr>
          <a:lstStyle/>
          <a:p>
            <a:pPr algn="l" marL="0" indent="0" lvl="1">
              <a:lnSpc>
                <a:spcPts val="5400"/>
              </a:lnSpc>
              <a:spcBef>
                <a:spcPct val="0"/>
              </a:spcBef>
            </a:pPr>
            <a:r>
              <a:rPr lang="en-US" sz="2700">
                <a:solidFill>
                  <a:srgbClr val="000B5D"/>
                </a:solidFill>
                <a:latin typeface="Poppins"/>
              </a:rPr>
              <a:t>Determine accuracy of the budget, with the help of the grant accountant </a:t>
            </a:r>
          </a:p>
        </p:txBody>
      </p:sp>
      <p:sp>
        <p:nvSpPr>
          <p:cNvPr name="Freeform 13" id="13">
            <a:extLst>
              <a:ext uri="{C183D7F6-B498-43B3-948B-1728B52AA6E4}">
                <adec:decorative xmlns:adec="http://schemas.microsoft.com/office/drawing/2017/decorative" val="1"/>
              </a:ext>
            </a:extLst>
          </p:cNvPr>
          <p:cNvSpPr/>
          <p:nvPr/>
        </p:nvSpPr>
        <p:spPr>
          <a:xfrm flipH="false" flipV="false" rot="0">
            <a:off x="1028700" y="1308144"/>
            <a:ext cx="924943" cy="785046"/>
          </a:xfrm>
          <a:custGeom>
            <a:avLst/>
            <a:gdLst/>
            <a:ahLst/>
            <a:cxnLst/>
            <a:rect r="r" b="b" t="t" l="l"/>
            <a:pathLst>
              <a:path h="785046" w="924943">
                <a:moveTo>
                  <a:pt x="0" y="0"/>
                </a:moveTo>
                <a:lnTo>
                  <a:pt x="924943" y="0"/>
                </a:lnTo>
                <a:lnTo>
                  <a:pt x="924943" y="785045"/>
                </a:lnTo>
                <a:lnTo>
                  <a:pt x="0" y="7850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1052938" y="6077170"/>
            <a:ext cx="14631195" cy="1263953"/>
            <a:chOff x="0" y="0"/>
            <a:chExt cx="19508260" cy="1685270"/>
          </a:xfrm>
        </p:grpSpPr>
        <p:grpSp>
          <p:nvGrpSpPr>
            <p:cNvPr name="Group 15" id="15"/>
            <p:cNvGrpSpPr/>
            <p:nvPr/>
          </p:nvGrpSpPr>
          <p:grpSpPr>
            <a:xfrm rot="0">
              <a:off x="0" y="165100"/>
              <a:ext cx="1029332" cy="1029332"/>
              <a:chOff x="0" y="0"/>
              <a:chExt cx="6350000" cy="6350000"/>
            </a:xfrm>
          </p:grpSpPr>
          <p:sp>
            <p:nvSpPr>
              <p:cNvPr name="Freeform 16" id="16">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17" id="17"/>
            <p:cNvSpPr txBox="true"/>
            <p:nvPr/>
          </p:nvSpPr>
          <p:spPr>
            <a:xfrm rot="0">
              <a:off x="1448870" y="-15890"/>
              <a:ext cx="18059390" cy="1701160"/>
            </a:xfrm>
            <a:prstGeom prst="rect">
              <a:avLst/>
            </a:prstGeom>
          </p:spPr>
          <p:txBody>
            <a:bodyPr anchor="t" rtlCol="false" tIns="0" lIns="0" bIns="0" rIns="0">
              <a:spAutoFit/>
            </a:bodyPr>
            <a:lstStyle/>
            <a:p>
              <a:pPr algn="l" marL="0" indent="0" lvl="1">
                <a:lnSpc>
                  <a:spcPts val="5400"/>
                </a:lnSpc>
                <a:spcBef>
                  <a:spcPct val="0"/>
                </a:spcBef>
              </a:pPr>
              <a:r>
                <a:rPr lang="en-US" sz="2700">
                  <a:solidFill>
                    <a:srgbClr val="000B5D"/>
                  </a:solidFill>
                  <a:latin typeface="Poppins"/>
                </a:rPr>
                <a:t>Monitor both budgets, including time and effort reporting and all other expenditures</a:t>
              </a:r>
            </a:p>
          </p:txBody>
        </p:sp>
        <p:sp>
          <p:nvSpPr>
            <p:cNvPr name="Freeform 18" id="18">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9" id="19"/>
          <p:cNvGrpSpPr/>
          <p:nvPr/>
        </p:nvGrpSpPr>
        <p:grpSpPr>
          <a:xfrm rot="0">
            <a:off x="1052938" y="3750863"/>
            <a:ext cx="771999" cy="771999"/>
            <a:chOff x="0" y="0"/>
            <a:chExt cx="6350000" cy="6350000"/>
          </a:xfrm>
        </p:grpSpPr>
        <p:sp>
          <p:nvSpPr>
            <p:cNvPr name="Freeform 20" id="20">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21" id="21"/>
          <p:cNvSpPr txBox="true"/>
          <p:nvPr/>
        </p:nvSpPr>
        <p:spPr>
          <a:xfrm rot="0">
            <a:off x="2099090" y="3512738"/>
            <a:ext cx="14241350" cy="1335401"/>
          </a:xfrm>
          <a:prstGeom prst="rect">
            <a:avLst/>
          </a:prstGeom>
        </p:spPr>
        <p:txBody>
          <a:bodyPr anchor="t" rtlCol="false" tIns="0" lIns="0" bIns="0" rIns="0">
            <a:spAutoFit/>
          </a:bodyPr>
          <a:lstStyle/>
          <a:p>
            <a:pPr algn="l" marL="0" indent="0" lvl="1">
              <a:lnSpc>
                <a:spcPts val="5400"/>
              </a:lnSpc>
              <a:spcBef>
                <a:spcPct val="0"/>
              </a:spcBef>
            </a:pPr>
            <a:r>
              <a:rPr lang="en-US" sz="2700">
                <a:solidFill>
                  <a:srgbClr val="000B5D"/>
                </a:solidFill>
                <a:latin typeface="Poppins"/>
              </a:rPr>
              <a:t>Develop </a:t>
            </a:r>
            <a:r>
              <a:rPr lang="en-US" sz="2700">
                <a:solidFill>
                  <a:srgbClr val="000B5D"/>
                </a:solidFill>
                <a:latin typeface="Poppins"/>
              </a:rPr>
              <a:t>two budgets for each account code—one that adheres to the line items identified by the funding source and another that follows the institutional format</a:t>
            </a:r>
          </a:p>
        </p:txBody>
      </p:sp>
      <p:sp>
        <p:nvSpPr>
          <p:cNvPr name="Freeform 22" id="22">
            <a:extLst>
              <a:ext uri="{C183D7F6-B498-43B3-948B-1728B52AA6E4}">
                <adec:decorative xmlns:adec="http://schemas.microsoft.com/office/drawing/2017/decorative" val="1"/>
              </a:ext>
            </a:extLst>
          </p:cNvPr>
          <p:cNvSpPr/>
          <p:nvPr/>
        </p:nvSpPr>
        <p:spPr>
          <a:xfrm flipH="false" flipV="false" rot="0">
            <a:off x="1077175" y="3617513"/>
            <a:ext cx="924943" cy="785046"/>
          </a:xfrm>
          <a:custGeom>
            <a:avLst/>
            <a:gdLst/>
            <a:ahLst/>
            <a:cxnLst/>
            <a:rect r="r" b="b" t="t" l="l"/>
            <a:pathLst>
              <a:path h="785046" w="924943">
                <a:moveTo>
                  <a:pt x="0" y="0"/>
                </a:moveTo>
                <a:lnTo>
                  <a:pt x="924943" y="0"/>
                </a:lnTo>
                <a:lnTo>
                  <a:pt x="924943" y="785046"/>
                </a:lnTo>
                <a:lnTo>
                  <a:pt x="0" y="7850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3" id="23"/>
          <p:cNvGrpSpPr/>
          <p:nvPr/>
        </p:nvGrpSpPr>
        <p:grpSpPr>
          <a:xfrm rot="0">
            <a:off x="529100" y="9017522"/>
            <a:ext cx="5226873" cy="1539612"/>
            <a:chOff x="0" y="0"/>
            <a:chExt cx="6969164" cy="2052816"/>
          </a:xfrm>
        </p:grpSpPr>
        <p:sp>
          <p:nvSpPr>
            <p:cNvPr name="Freeform 24" id="24"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25" id="25"/>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26" id="26"/>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0" y="8618220"/>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6587958" y="-41345"/>
            <a:ext cx="1342685" cy="10328345"/>
          </a:xfrm>
          <a:custGeom>
            <a:avLst/>
            <a:gdLst/>
            <a:ahLst/>
            <a:cxnLst/>
            <a:rect r="r" b="b" t="t" l="l"/>
            <a:pathLst>
              <a:path h="10328345" w="1342685">
                <a:moveTo>
                  <a:pt x="0" y="0"/>
                </a:moveTo>
                <a:lnTo>
                  <a:pt x="1342684" y="0"/>
                </a:lnTo>
                <a:lnTo>
                  <a:pt x="1342684" y="10328345"/>
                </a:lnTo>
                <a:lnTo>
                  <a:pt x="0" y="103283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402254" y="8773927"/>
            <a:ext cx="5922105" cy="968746"/>
            <a:chOff x="0" y="0"/>
            <a:chExt cx="7896140" cy="1291661"/>
          </a:xfrm>
        </p:grpSpPr>
        <p:sp>
          <p:nvSpPr>
            <p:cNvPr name="Freeform 5" id="5"/>
            <p:cNvSpPr/>
            <p:nvPr/>
          </p:nvSpPr>
          <p:spPr>
            <a:xfrm flipH="false" flipV="false" rot="0">
              <a:off x="0" y="0"/>
              <a:ext cx="1500155" cy="1291661"/>
            </a:xfrm>
            <a:custGeom>
              <a:avLst/>
              <a:gdLst/>
              <a:ahLst/>
              <a:cxnLst/>
              <a:rect r="r" b="b" t="t" l="l"/>
              <a:pathLst>
                <a:path h="1291661" w="1500155">
                  <a:moveTo>
                    <a:pt x="0" y="0"/>
                  </a:moveTo>
                  <a:lnTo>
                    <a:pt x="1500155" y="0"/>
                  </a:lnTo>
                  <a:lnTo>
                    <a:pt x="1500155" y="1291661"/>
                  </a:lnTo>
                  <a:lnTo>
                    <a:pt x="0" y="1291661"/>
                  </a:lnTo>
                  <a:lnTo>
                    <a:pt x="0" y="0"/>
                  </a:lnTo>
                  <a:close/>
                </a:path>
              </a:pathLst>
            </a:custGeom>
            <a:blipFill>
              <a:blip r:embed="rId6"/>
              <a:stretch>
                <a:fillRect l="0" t="0" r="0" b="0"/>
              </a:stretch>
            </a:blipFill>
          </p:spPr>
        </p:sp>
        <p:sp>
          <p:nvSpPr>
            <p:cNvPr name="TextBox 6" id="6"/>
            <p:cNvSpPr txBox="true"/>
            <p:nvPr/>
          </p:nvSpPr>
          <p:spPr>
            <a:xfrm rot="0">
              <a:off x="1836733" y="457497"/>
              <a:ext cx="6059406" cy="265677"/>
            </a:xfrm>
            <a:prstGeom prst="rect">
              <a:avLst/>
            </a:prstGeom>
          </p:spPr>
          <p:txBody>
            <a:bodyPr anchor="t" rtlCol="false" tIns="0" lIns="0" bIns="0" rIns="0">
              <a:spAutoFit/>
            </a:bodyPr>
            <a:lstStyle/>
            <a:p>
              <a:pPr algn="l">
                <a:lnSpc>
                  <a:spcPts val="1376"/>
                </a:lnSpc>
              </a:pPr>
              <a:r>
                <a:rPr lang="en-US" sz="1376">
                  <a:solidFill>
                    <a:srgbClr val="FFFFFF"/>
                  </a:solidFill>
                  <a:latin typeface="Poppins Bold"/>
                </a:rPr>
                <a:t>SMC FOUNDATION GRANTS TRAINING 2024</a:t>
              </a:r>
            </a:p>
          </p:txBody>
        </p:sp>
      </p:grpSp>
      <p:sp>
        <p:nvSpPr>
          <p:cNvPr name="Freeform 7" id="7" descr="This is an image of the time and effort report PDF. "/>
          <p:cNvSpPr/>
          <p:nvPr/>
        </p:nvSpPr>
        <p:spPr>
          <a:xfrm flipH="false" flipV="false" rot="0">
            <a:off x="5608514" y="622749"/>
            <a:ext cx="12502390" cy="9415353"/>
          </a:xfrm>
          <a:custGeom>
            <a:avLst/>
            <a:gdLst/>
            <a:ahLst/>
            <a:cxnLst/>
            <a:rect r="r" b="b" t="t" l="l"/>
            <a:pathLst>
              <a:path h="9415353" w="12502390">
                <a:moveTo>
                  <a:pt x="0" y="0"/>
                </a:moveTo>
                <a:lnTo>
                  <a:pt x="12502390" y="0"/>
                </a:lnTo>
                <a:lnTo>
                  <a:pt x="12502390" y="9415353"/>
                </a:lnTo>
                <a:lnTo>
                  <a:pt x="0" y="9415353"/>
                </a:lnTo>
                <a:lnTo>
                  <a:pt x="0" y="0"/>
                </a:lnTo>
                <a:close/>
              </a:path>
            </a:pathLst>
          </a:custGeom>
          <a:blipFill>
            <a:blip r:embed="rId7"/>
            <a:stretch>
              <a:fillRect l="0" t="-1097" r="0" b="-1097"/>
            </a:stretch>
          </a:blipFill>
          <a:ln w="38100" cap="sq">
            <a:solidFill>
              <a:srgbClr val="000000"/>
            </a:solidFill>
            <a:prstDash val="solid"/>
            <a:miter/>
          </a:ln>
        </p:spPr>
      </p:sp>
      <p:sp>
        <p:nvSpPr>
          <p:cNvPr name="TextBox 8" id="8"/>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14</a:t>
            </a:r>
          </a:p>
        </p:txBody>
      </p:sp>
      <p:grpSp>
        <p:nvGrpSpPr>
          <p:cNvPr name="Group 9" id="9"/>
          <p:cNvGrpSpPr/>
          <p:nvPr/>
        </p:nvGrpSpPr>
        <p:grpSpPr>
          <a:xfrm rot="0">
            <a:off x="738853" y="742085"/>
            <a:ext cx="4589017" cy="5862486"/>
            <a:chOff x="0" y="0"/>
            <a:chExt cx="6118690" cy="7816648"/>
          </a:xfrm>
        </p:grpSpPr>
        <p:sp>
          <p:nvSpPr>
            <p:cNvPr name="TextBox 10" id="10"/>
            <p:cNvSpPr txBox="true"/>
            <p:nvPr/>
          </p:nvSpPr>
          <p:spPr>
            <a:xfrm rot="0">
              <a:off x="0" y="2281120"/>
              <a:ext cx="6118690" cy="1995512"/>
            </a:xfrm>
            <a:prstGeom prst="rect">
              <a:avLst/>
            </a:prstGeom>
          </p:spPr>
          <p:txBody>
            <a:bodyPr anchor="t" rtlCol="false" tIns="0" lIns="0" bIns="0" rIns="0">
              <a:spAutoFit/>
            </a:bodyPr>
            <a:lstStyle/>
            <a:p>
              <a:pPr algn="l" marL="438444" indent="-219222" lvl="1">
                <a:lnSpc>
                  <a:spcPts val="3046"/>
                </a:lnSpc>
                <a:buFont typeface="Arial"/>
                <a:buChar char="•"/>
              </a:pPr>
              <a:r>
                <a:rPr lang="en-US" sz="2030">
                  <a:solidFill>
                    <a:srgbClr val="000B5D"/>
                  </a:solidFill>
                  <a:latin typeface="Arimo Bold"/>
                </a:rPr>
                <a:t>Does the time allocation billed in the report align with the time stated in the individual’s contract?</a:t>
              </a:r>
            </a:p>
          </p:txBody>
        </p:sp>
        <p:sp>
          <p:nvSpPr>
            <p:cNvPr name="TextBox 11" id="11"/>
            <p:cNvSpPr txBox="true"/>
            <p:nvPr/>
          </p:nvSpPr>
          <p:spPr>
            <a:xfrm rot="0">
              <a:off x="0" y="-38100"/>
              <a:ext cx="5591488" cy="1612900"/>
            </a:xfrm>
            <a:prstGeom prst="rect">
              <a:avLst/>
            </a:prstGeom>
          </p:spPr>
          <p:txBody>
            <a:bodyPr anchor="t" rtlCol="false" tIns="0" lIns="0" bIns="0" rIns="0">
              <a:spAutoFit/>
            </a:bodyPr>
            <a:lstStyle/>
            <a:p>
              <a:pPr algn="l" marL="0" indent="0" lvl="0">
                <a:lnSpc>
                  <a:spcPts val="4686"/>
                </a:lnSpc>
                <a:spcBef>
                  <a:spcPct val="0"/>
                </a:spcBef>
              </a:pPr>
              <a:r>
                <a:rPr lang="en-US" sz="3905">
                  <a:solidFill>
                    <a:srgbClr val="000B5D"/>
                  </a:solidFill>
                  <a:latin typeface="Poppins Bold"/>
                </a:rPr>
                <a:t>Tracking Time &amp; Effort</a:t>
              </a:r>
            </a:p>
          </p:txBody>
        </p:sp>
        <p:sp>
          <p:nvSpPr>
            <p:cNvPr name="TextBox 12" id="12"/>
            <p:cNvSpPr txBox="true"/>
            <p:nvPr/>
          </p:nvSpPr>
          <p:spPr>
            <a:xfrm rot="0">
              <a:off x="0" y="4982952"/>
              <a:ext cx="6118690" cy="979512"/>
            </a:xfrm>
            <a:prstGeom prst="rect">
              <a:avLst/>
            </a:prstGeom>
          </p:spPr>
          <p:txBody>
            <a:bodyPr anchor="t" rtlCol="false" tIns="0" lIns="0" bIns="0" rIns="0">
              <a:spAutoFit/>
            </a:bodyPr>
            <a:lstStyle/>
            <a:p>
              <a:pPr algn="l" marL="438444" indent="-219222" lvl="1">
                <a:lnSpc>
                  <a:spcPts val="3046"/>
                </a:lnSpc>
                <a:buFont typeface="Arial"/>
                <a:buChar char="•"/>
              </a:pPr>
              <a:r>
                <a:rPr lang="en-US" sz="2030">
                  <a:solidFill>
                    <a:srgbClr val="000B5D"/>
                  </a:solidFill>
                  <a:latin typeface="Arimo Bold"/>
                </a:rPr>
                <a:t>Does the report accurately reflect the work performed? </a:t>
              </a:r>
            </a:p>
          </p:txBody>
        </p:sp>
        <p:sp>
          <p:nvSpPr>
            <p:cNvPr name="TextBox 13" id="13"/>
            <p:cNvSpPr txBox="true"/>
            <p:nvPr/>
          </p:nvSpPr>
          <p:spPr>
            <a:xfrm rot="0">
              <a:off x="0" y="6837136"/>
              <a:ext cx="6118690" cy="979512"/>
            </a:xfrm>
            <a:prstGeom prst="rect">
              <a:avLst/>
            </a:prstGeom>
          </p:spPr>
          <p:txBody>
            <a:bodyPr anchor="t" rtlCol="false" tIns="0" lIns="0" bIns="0" rIns="0">
              <a:spAutoFit/>
            </a:bodyPr>
            <a:lstStyle/>
            <a:p>
              <a:pPr algn="l" marL="438444" indent="-219222" lvl="1">
                <a:lnSpc>
                  <a:spcPts val="3046"/>
                </a:lnSpc>
                <a:buFont typeface="Arial"/>
                <a:buChar char="•"/>
              </a:pPr>
              <a:r>
                <a:rPr lang="en-US" sz="2030">
                  <a:solidFill>
                    <a:srgbClr val="000B5D"/>
                  </a:solidFill>
                  <a:latin typeface="Arimo Bold"/>
                </a:rPr>
                <a:t>Are reports submitted and maintained in a timely manner? </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0" y="9154770"/>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5166695" y="811452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12338275" y="8895430"/>
            <a:ext cx="8377487" cy="2964361"/>
            <a:chOff x="0" y="0"/>
            <a:chExt cx="1974009" cy="698500"/>
          </a:xfrm>
        </p:grpSpPr>
        <p:sp>
          <p:nvSpPr>
            <p:cNvPr name="Freeform 7" id="7">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8" id="8"/>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sp>
        <p:nvSpPr>
          <p:cNvPr name="TextBox 9" id="9"/>
          <p:cNvSpPr txBox="true"/>
          <p:nvPr/>
        </p:nvSpPr>
        <p:spPr>
          <a:xfrm rot="0">
            <a:off x="13031789" y="9192870"/>
            <a:ext cx="5256211" cy="1094130"/>
          </a:xfrm>
          <a:prstGeom prst="rect">
            <a:avLst/>
          </a:prstGeom>
        </p:spPr>
        <p:txBody>
          <a:bodyPr anchor="t" rtlCol="false" tIns="0" lIns="0" bIns="0" rIns="0">
            <a:spAutoFit/>
          </a:bodyPr>
          <a:lstStyle/>
          <a:p>
            <a:pPr algn="ctr">
              <a:lnSpc>
                <a:spcPts val="4075"/>
              </a:lnSpc>
              <a:spcBef>
                <a:spcPct val="0"/>
              </a:spcBef>
            </a:pPr>
            <a:r>
              <a:rPr lang="en-US" sz="4075">
                <a:solidFill>
                  <a:srgbClr val="FFFFFF"/>
                </a:solidFill>
                <a:latin typeface="Poppins Bold"/>
              </a:rPr>
              <a:t>INSTITUTIONAL RESEARCH</a:t>
            </a:r>
          </a:p>
        </p:txBody>
      </p:sp>
      <p:grpSp>
        <p:nvGrpSpPr>
          <p:cNvPr name="Group 10" id="10"/>
          <p:cNvGrpSpPr/>
          <p:nvPr/>
        </p:nvGrpSpPr>
        <p:grpSpPr>
          <a:xfrm rot="0">
            <a:off x="1349421" y="1366310"/>
            <a:ext cx="14465294" cy="1053556"/>
            <a:chOff x="0" y="0"/>
            <a:chExt cx="19287059" cy="1404741"/>
          </a:xfrm>
        </p:grpSpPr>
        <p:grpSp>
          <p:nvGrpSpPr>
            <p:cNvPr name="Group 11" id="11"/>
            <p:cNvGrpSpPr/>
            <p:nvPr/>
          </p:nvGrpSpPr>
          <p:grpSpPr>
            <a:xfrm rot="0">
              <a:off x="0" y="167764"/>
              <a:ext cx="1029332" cy="1029332"/>
              <a:chOff x="0" y="0"/>
              <a:chExt cx="6350000" cy="6350000"/>
            </a:xfrm>
          </p:grpSpPr>
          <p:sp>
            <p:nvSpPr>
              <p:cNvPr name="Freeform 12" id="12">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13" id="13"/>
            <p:cNvSpPr txBox="true"/>
            <p:nvPr/>
          </p:nvSpPr>
          <p:spPr>
            <a:xfrm rot="0">
              <a:off x="1541699" y="53464"/>
              <a:ext cx="17745359" cy="135127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Work with the Grant Administrator and the Office of Institutional Research to identify an external evaluator for your activities</a:t>
              </a:r>
            </a:p>
          </p:txBody>
        </p:sp>
        <p:sp>
          <p:nvSpPr>
            <p:cNvPr name="Freeform 14" id="14">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5" id="15"/>
          <p:cNvGrpSpPr/>
          <p:nvPr/>
        </p:nvGrpSpPr>
        <p:grpSpPr>
          <a:xfrm rot="0">
            <a:off x="1349421" y="7217610"/>
            <a:ext cx="14465294" cy="1053556"/>
            <a:chOff x="0" y="0"/>
            <a:chExt cx="19287059" cy="1404741"/>
          </a:xfrm>
        </p:grpSpPr>
        <p:grpSp>
          <p:nvGrpSpPr>
            <p:cNvPr name="Group 16" id="16"/>
            <p:cNvGrpSpPr/>
            <p:nvPr/>
          </p:nvGrpSpPr>
          <p:grpSpPr>
            <a:xfrm rot="0">
              <a:off x="0" y="167764"/>
              <a:ext cx="1029332" cy="1029332"/>
              <a:chOff x="0" y="0"/>
              <a:chExt cx="6350000" cy="6350000"/>
            </a:xfrm>
          </p:grpSpPr>
          <p:sp>
            <p:nvSpPr>
              <p:cNvPr name="Freeform 17" id="17">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18" id="18"/>
            <p:cNvSpPr txBox="true"/>
            <p:nvPr/>
          </p:nvSpPr>
          <p:spPr>
            <a:xfrm rot="0">
              <a:off x="1541699" y="53464"/>
              <a:ext cx="17745359" cy="135127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Obtain quality, accessible, and relevant data, research, and tools for grant related data requirements with the help of the Office of Institutional Research</a:t>
              </a:r>
            </a:p>
          </p:txBody>
        </p:sp>
        <p:sp>
          <p:nvSpPr>
            <p:cNvPr name="Freeform 19" id="19">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0" id="20"/>
          <p:cNvGrpSpPr/>
          <p:nvPr/>
        </p:nvGrpSpPr>
        <p:grpSpPr>
          <a:xfrm rot="0">
            <a:off x="444844" y="9029503"/>
            <a:ext cx="5226873" cy="1539612"/>
            <a:chOff x="0" y="0"/>
            <a:chExt cx="6969164" cy="2052816"/>
          </a:xfrm>
        </p:grpSpPr>
        <p:sp>
          <p:nvSpPr>
            <p:cNvPr name="Freeform 21" id="21"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22" id="22"/>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grpSp>
        <p:nvGrpSpPr>
          <p:cNvPr name="Group 23" id="23"/>
          <p:cNvGrpSpPr/>
          <p:nvPr/>
        </p:nvGrpSpPr>
        <p:grpSpPr>
          <a:xfrm rot="0">
            <a:off x="1349421" y="3981966"/>
            <a:ext cx="14449088" cy="1673544"/>
            <a:chOff x="0" y="0"/>
            <a:chExt cx="19265451" cy="2231392"/>
          </a:xfrm>
        </p:grpSpPr>
        <p:grpSp>
          <p:nvGrpSpPr>
            <p:cNvPr name="Group 24" id="24"/>
            <p:cNvGrpSpPr/>
            <p:nvPr/>
          </p:nvGrpSpPr>
          <p:grpSpPr>
            <a:xfrm rot="0">
              <a:off x="0" y="167764"/>
              <a:ext cx="1029332" cy="1029332"/>
              <a:chOff x="0" y="0"/>
              <a:chExt cx="6350000" cy="6350000"/>
            </a:xfrm>
          </p:grpSpPr>
          <p:sp>
            <p:nvSpPr>
              <p:cNvPr name="Freeform 25" id="25">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26" id="26"/>
            <p:cNvSpPr txBox="true"/>
            <p:nvPr/>
          </p:nvSpPr>
          <p:spPr>
            <a:xfrm rot="0">
              <a:off x="1520092" y="181614"/>
              <a:ext cx="17745359" cy="204977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One of the best resources for finding qualified evaluators locally, regionally, or nationally is the Evaluation Center at Western Michigan University (</a:t>
              </a:r>
              <a:r>
                <a:rPr lang="en-US" sz="2700" u="sng">
                  <a:solidFill>
                    <a:srgbClr val="000B5D"/>
                  </a:solidFill>
                  <a:latin typeface="Poppins"/>
                  <a:hlinkClick r:id="rId8" tooltip="https://nam10.safelinks.protection.outlook.com/?url=https%3A%2F%2Fwmich.edu%2Fevaluation&amp;data=05%7C02%7CHUIZAR_LORETTA%40smc.edu%7Ccad50d5bc20c4fb2adc908dc559aa85f%7Cbe95da8a67ab4574a292eeb9e5694a69%7C0%7C0%7C638479369934215487%7CUnknown%7CTWFpbGZsb3d8eyJWIjoiMC4wLjAwMDAiLCJQIjoiV2luMzIiLCJBTiI6Ik1haWwiLCJXVCI6Mn0%3D%7C0%7C%7C%7C&amp;sdata=oaWy1YGxDbZz2u8J%2FsUqoJ7xjoAF5HVepe0zMLPDBTY%3D&amp;reserved=0"/>
                </a:rPr>
                <a:t>https://wmich.edu/evaluation</a:t>
              </a:r>
              <a:r>
                <a:rPr lang="en-US" sz="2700">
                  <a:solidFill>
                    <a:srgbClr val="000B5D"/>
                  </a:solidFill>
                  <a:latin typeface="Poppins"/>
                </a:rPr>
                <a:t>)</a:t>
              </a:r>
            </a:p>
          </p:txBody>
        </p:sp>
        <p:sp>
          <p:nvSpPr>
            <p:cNvPr name="Freeform 27" id="27">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28" id="28"/>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15</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Vertical Bar"/>
          <p:cNvSpPr/>
          <p:nvPr/>
        </p:nvSpPr>
        <p:spPr>
          <a:xfrm flipH="false" flipV="false" rot="-2816630">
            <a:off x="14154574" y="-2102649"/>
            <a:ext cx="1305767" cy="10044360"/>
          </a:xfrm>
          <a:custGeom>
            <a:avLst/>
            <a:gdLst/>
            <a:ahLst/>
            <a:cxnLst/>
            <a:rect r="r" b="b" t="t" l="l"/>
            <a:pathLst>
              <a:path h="10044360" w="1305767">
                <a:moveTo>
                  <a:pt x="0" y="0"/>
                </a:moveTo>
                <a:lnTo>
                  <a:pt x="1305767" y="0"/>
                </a:lnTo>
                <a:lnTo>
                  <a:pt x="1305767" y="10044360"/>
                </a:lnTo>
                <a:lnTo>
                  <a:pt x="0" y="10044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3" id="3">
            <a:extLst>
              <a:ext uri="{C183D7F6-B498-43B3-948B-1728B52AA6E4}">
                <adec:decorative xmlns:adec="http://schemas.microsoft.com/office/drawing/2017/decorative" val="1"/>
              </a:ext>
            </a:extLst>
          </p:cNvPr>
          <p:cNvSpPr/>
          <p:nvPr/>
        </p:nvSpPr>
        <p:spPr>
          <a:xfrm rot="7973380">
            <a:off x="15123097" y="-5847839"/>
            <a:ext cx="6699900" cy="16125027"/>
          </a:xfrm>
          <a:prstGeom prst="rect">
            <a:avLst/>
          </a:prstGeom>
          <a:solidFill>
            <a:srgbClr val="D4D4D4"/>
          </a:solidFill>
        </p:spPr>
      </p:sp>
      <p:sp>
        <p:nvSpPr>
          <p:cNvPr name="Freeform 4" id="4">
            <a:extLst>
              <a:ext uri="{C183D7F6-B498-43B3-948B-1728B52AA6E4}">
                <adec:decorative xmlns:adec="http://schemas.microsoft.com/office/drawing/2017/decorative" val="1"/>
              </a:ext>
            </a:extLst>
          </p:cNvPr>
          <p:cNvSpPr/>
          <p:nvPr/>
        </p:nvSpPr>
        <p:spPr>
          <a:xfrm flipH="false" flipV="false" rot="-5400000">
            <a:off x="5927051" y="2283507"/>
            <a:ext cx="1771303" cy="13625405"/>
          </a:xfrm>
          <a:custGeom>
            <a:avLst/>
            <a:gdLst/>
            <a:ahLst/>
            <a:cxnLst/>
            <a:rect r="r" b="b" t="t" l="l"/>
            <a:pathLst>
              <a:path h="13625405" w="1771303">
                <a:moveTo>
                  <a:pt x="0" y="0"/>
                </a:moveTo>
                <a:lnTo>
                  <a:pt x="1771303" y="0"/>
                </a:lnTo>
                <a:lnTo>
                  <a:pt x="1771303" y="13625406"/>
                </a:lnTo>
                <a:lnTo>
                  <a:pt x="0" y="136254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5" id="5">
            <a:extLst>
              <a:ext uri="{C183D7F6-B498-43B3-948B-1728B52AA6E4}">
                <adec:decorative xmlns:adec="http://schemas.microsoft.com/office/drawing/2017/decorative" val="1"/>
              </a:ext>
            </a:extLst>
          </p:cNvPr>
          <p:cNvSpPr/>
          <p:nvPr/>
        </p:nvSpPr>
        <p:spPr>
          <a:xfrm rot="-2287810">
            <a:off x="7759555" y="6421812"/>
            <a:ext cx="18999489" cy="8313765"/>
          </a:xfrm>
          <a:prstGeom prst="rect">
            <a:avLst/>
          </a:prstGeom>
          <a:solidFill>
            <a:srgbClr val="000B5D"/>
          </a:solidFill>
        </p:spPr>
      </p:sp>
      <p:sp>
        <p:nvSpPr>
          <p:cNvPr name="TextBox 6" id="6"/>
          <p:cNvSpPr txBox="true"/>
          <p:nvPr/>
        </p:nvSpPr>
        <p:spPr>
          <a:xfrm rot="0">
            <a:off x="1651451" y="3207646"/>
            <a:ext cx="9528177" cy="4438650"/>
          </a:xfrm>
          <a:prstGeom prst="rect">
            <a:avLst/>
          </a:prstGeom>
        </p:spPr>
        <p:txBody>
          <a:bodyPr anchor="t" rtlCol="false" tIns="0" lIns="0" bIns="0" rIns="0">
            <a:spAutoFit/>
          </a:bodyPr>
          <a:lstStyle/>
          <a:p>
            <a:pPr algn="l" marL="0" indent="0" lvl="0">
              <a:lnSpc>
                <a:spcPts val="11400"/>
              </a:lnSpc>
            </a:pPr>
            <a:r>
              <a:rPr lang="en-US" sz="9500">
                <a:solidFill>
                  <a:srgbClr val="000B5D"/>
                </a:solidFill>
                <a:latin typeface="Poppins Bold"/>
              </a:rPr>
              <a:t>PROCUREMENT SYSTEM TRAINING</a:t>
            </a:r>
          </a:p>
        </p:txBody>
      </p:sp>
      <p:grpSp>
        <p:nvGrpSpPr>
          <p:cNvPr name="Group 7" id="7"/>
          <p:cNvGrpSpPr/>
          <p:nvPr/>
        </p:nvGrpSpPr>
        <p:grpSpPr>
          <a:xfrm rot="0">
            <a:off x="347476" y="8326404"/>
            <a:ext cx="5226873" cy="1539612"/>
            <a:chOff x="0" y="0"/>
            <a:chExt cx="6969164" cy="2052816"/>
          </a:xfrm>
        </p:grpSpPr>
        <p:sp>
          <p:nvSpPr>
            <p:cNvPr name="Freeform 8" id="8"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9" id="9"/>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10" id="10"/>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16</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28904" y="8172062"/>
            <a:ext cx="4185210" cy="2172476"/>
            <a:chOff x="0" y="0"/>
            <a:chExt cx="1345639" cy="698500"/>
          </a:xfrm>
        </p:grpSpPr>
        <p:sp>
          <p:nvSpPr>
            <p:cNvPr name="Freeform 3" id="3">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4" id="4"/>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2232437" y="9006241"/>
            <a:ext cx="8377487" cy="2964361"/>
            <a:chOff x="0" y="0"/>
            <a:chExt cx="1974009" cy="698500"/>
          </a:xfrm>
        </p:grpSpPr>
        <p:sp>
          <p:nvSpPr>
            <p:cNvPr name="Freeform 6" id="6">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7" id="7"/>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222945" y="9133016"/>
            <a:ext cx="5922105" cy="968746"/>
            <a:chOff x="0" y="0"/>
            <a:chExt cx="7896140" cy="1291661"/>
          </a:xfrm>
        </p:grpSpPr>
        <p:sp>
          <p:nvSpPr>
            <p:cNvPr name="Freeform 9" id="9"/>
            <p:cNvSpPr/>
            <p:nvPr/>
          </p:nvSpPr>
          <p:spPr>
            <a:xfrm flipH="false" flipV="false" rot="0">
              <a:off x="0" y="0"/>
              <a:ext cx="1500155" cy="1291661"/>
            </a:xfrm>
            <a:custGeom>
              <a:avLst/>
              <a:gdLst/>
              <a:ahLst/>
              <a:cxnLst/>
              <a:rect r="r" b="b" t="t" l="l"/>
              <a:pathLst>
                <a:path h="1291661" w="1500155">
                  <a:moveTo>
                    <a:pt x="0" y="0"/>
                  </a:moveTo>
                  <a:lnTo>
                    <a:pt x="1500155" y="0"/>
                  </a:lnTo>
                  <a:lnTo>
                    <a:pt x="1500155" y="1291661"/>
                  </a:lnTo>
                  <a:lnTo>
                    <a:pt x="0" y="1291661"/>
                  </a:lnTo>
                  <a:lnTo>
                    <a:pt x="0" y="0"/>
                  </a:lnTo>
                  <a:close/>
                </a:path>
              </a:pathLst>
            </a:custGeom>
            <a:blipFill>
              <a:blip r:embed="rId3"/>
              <a:stretch>
                <a:fillRect l="0" t="0" r="0" b="0"/>
              </a:stretch>
            </a:blipFill>
          </p:spPr>
        </p:sp>
        <p:sp>
          <p:nvSpPr>
            <p:cNvPr name="TextBox 10" id="10"/>
            <p:cNvSpPr txBox="true"/>
            <p:nvPr/>
          </p:nvSpPr>
          <p:spPr>
            <a:xfrm rot="0">
              <a:off x="1836733" y="457497"/>
              <a:ext cx="6059406" cy="265677"/>
            </a:xfrm>
            <a:prstGeom prst="rect">
              <a:avLst/>
            </a:prstGeom>
          </p:spPr>
          <p:txBody>
            <a:bodyPr anchor="t" rtlCol="false" tIns="0" lIns="0" bIns="0" rIns="0">
              <a:spAutoFit/>
            </a:bodyPr>
            <a:lstStyle/>
            <a:p>
              <a:pPr algn="l">
                <a:lnSpc>
                  <a:spcPts val="1376"/>
                </a:lnSpc>
              </a:pPr>
              <a:r>
                <a:rPr lang="en-US" sz="1376">
                  <a:solidFill>
                    <a:srgbClr val="FFFFFF"/>
                  </a:solidFill>
                  <a:latin typeface="Poppins Bold"/>
                </a:rPr>
                <a:t>SMC FOUNDATION GRANTS TRAINING 2024</a:t>
              </a:r>
            </a:p>
          </p:txBody>
        </p:sp>
      </p:grpSp>
      <p:sp>
        <p:nvSpPr>
          <p:cNvPr name="Freeform 11" id="11">
            <a:extLst>
              <a:ext uri="{C183D7F6-B498-43B3-948B-1728B52AA6E4}">
                <adec:decorative xmlns:adec="http://schemas.microsoft.com/office/drawing/2017/decorative" val="1"/>
              </a:ext>
            </a:extLst>
          </p:cNvPr>
          <p:cNvSpPr/>
          <p:nvPr/>
        </p:nvSpPr>
        <p:spPr>
          <a:xfrm flipH="false" flipV="false" rot="0">
            <a:off x="6901020" y="3112388"/>
            <a:ext cx="10917919" cy="4553355"/>
          </a:xfrm>
          <a:custGeom>
            <a:avLst/>
            <a:gdLst/>
            <a:ahLst/>
            <a:cxnLst/>
            <a:rect r="r" b="b" t="t" l="l"/>
            <a:pathLst>
              <a:path h="4553355" w="10917919">
                <a:moveTo>
                  <a:pt x="0" y="0"/>
                </a:moveTo>
                <a:lnTo>
                  <a:pt x="10917919" y="0"/>
                </a:lnTo>
                <a:lnTo>
                  <a:pt x="10917919" y="4553355"/>
                </a:lnTo>
                <a:lnTo>
                  <a:pt x="0" y="4553355"/>
                </a:lnTo>
                <a:lnTo>
                  <a:pt x="0" y="0"/>
                </a:lnTo>
                <a:close/>
              </a:path>
            </a:pathLst>
          </a:custGeom>
          <a:blipFill>
            <a:blip r:embed="rId4"/>
            <a:stretch>
              <a:fillRect l="0" t="0" r="0" b="0"/>
            </a:stretch>
          </a:blipFill>
        </p:spPr>
      </p:sp>
      <p:sp>
        <p:nvSpPr>
          <p:cNvPr name="TextBox 12" id="12"/>
          <p:cNvSpPr txBox="true"/>
          <p:nvPr/>
        </p:nvSpPr>
        <p:spPr>
          <a:xfrm rot="0">
            <a:off x="561990" y="777087"/>
            <a:ext cx="12678061" cy="1054639"/>
          </a:xfrm>
          <a:prstGeom prst="rect">
            <a:avLst/>
          </a:prstGeom>
        </p:spPr>
        <p:txBody>
          <a:bodyPr anchor="t" rtlCol="false" tIns="0" lIns="0" bIns="0" rIns="0">
            <a:spAutoFit/>
          </a:bodyPr>
          <a:lstStyle/>
          <a:p>
            <a:pPr algn="l">
              <a:lnSpc>
                <a:spcPts val="7396"/>
              </a:lnSpc>
            </a:pPr>
            <a:r>
              <a:rPr lang="en-US" sz="7396">
                <a:solidFill>
                  <a:srgbClr val="000B5D"/>
                </a:solidFill>
                <a:latin typeface="Poppins Semi-Bold"/>
              </a:rPr>
              <a:t>BEST Accounting System: </a:t>
            </a:r>
          </a:p>
        </p:txBody>
      </p:sp>
      <p:sp>
        <p:nvSpPr>
          <p:cNvPr name="TextBox 13" id="13"/>
          <p:cNvSpPr txBox="true"/>
          <p:nvPr/>
        </p:nvSpPr>
        <p:spPr>
          <a:xfrm rot="0">
            <a:off x="561990" y="2303168"/>
            <a:ext cx="5697379" cy="5362575"/>
          </a:xfrm>
          <a:prstGeom prst="rect">
            <a:avLst/>
          </a:prstGeom>
        </p:spPr>
        <p:txBody>
          <a:bodyPr anchor="t" rtlCol="false" tIns="0" lIns="0" bIns="0" rIns="0">
            <a:spAutoFit/>
          </a:bodyPr>
          <a:lstStyle/>
          <a:p>
            <a:pPr algn="l">
              <a:lnSpc>
                <a:spcPts val="3899"/>
              </a:lnSpc>
            </a:pPr>
            <a:r>
              <a:rPr lang="en-US" sz="3249">
                <a:solidFill>
                  <a:srgbClr val="000B5D"/>
                </a:solidFill>
                <a:latin typeface="Poppins"/>
              </a:rPr>
              <a:t>The person who will be entering requisitions for the grant must be an authorized user in the BEST Accounting System. </a:t>
            </a:r>
          </a:p>
          <a:p>
            <a:pPr algn="l">
              <a:lnSpc>
                <a:spcPts val="3899"/>
              </a:lnSpc>
            </a:pPr>
          </a:p>
          <a:p>
            <a:pPr algn="l">
              <a:lnSpc>
                <a:spcPts val="3899"/>
              </a:lnSpc>
            </a:pPr>
            <a:r>
              <a:rPr lang="en-US" sz="3249">
                <a:solidFill>
                  <a:srgbClr val="000B5D"/>
                </a:solidFill>
                <a:latin typeface="Poppins"/>
              </a:rPr>
              <a:t>If the person is a new user they will need to complete training in the system prior to full approval and authorization in the system.</a:t>
            </a:r>
          </a:p>
        </p:txBody>
      </p:sp>
      <p:sp>
        <p:nvSpPr>
          <p:cNvPr name="TextBox 14" id="14"/>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17</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Vertical Bar"/>
          <p:cNvSpPr/>
          <p:nvPr/>
        </p:nvSpPr>
        <p:spPr>
          <a:xfrm flipH="false" flipV="false" rot="0">
            <a:off x="16527018" y="-41345"/>
            <a:ext cx="1305767" cy="10044360"/>
          </a:xfrm>
          <a:custGeom>
            <a:avLst/>
            <a:gdLst/>
            <a:ahLst/>
            <a:cxnLst/>
            <a:rect r="r" b="b" t="t" l="l"/>
            <a:pathLst>
              <a:path h="10044360" w="1305767">
                <a:moveTo>
                  <a:pt x="0" y="0"/>
                </a:moveTo>
                <a:lnTo>
                  <a:pt x="1305767" y="0"/>
                </a:lnTo>
                <a:lnTo>
                  <a:pt x="1305767" y="10044361"/>
                </a:lnTo>
                <a:lnTo>
                  <a:pt x="0" y="100443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4875001" y="811452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3195823" y="3754673"/>
            <a:ext cx="3388048" cy="4359851"/>
            <a:chOff x="0" y="0"/>
            <a:chExt cx="3133810" cy="4032689"/>
          </a:xfrm>
        </p:grpSpPr>
        <p:sp>
          <p:nvSpPr>
            <p:cNvPr name="Freeform 7" id="7">
              <a:extLst>
                <a:ext uri="{C183D7F6-B498-43B3-948B-1728B52AA6E4}">
                  <adec:decorative xmlns:adec="http://schemas.microsoft.com/office/drawing/2017/decorative" val="1"/>
                </a:ext>
              </a:extLst>
            </p:cNvPr>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000B5D"/>
            </a:solidFill>
          </p:spPr>
        </p:sp>
      </p:grpSp>
      <p:sp>
        <p:nvSpPr>
          <p:cNvPr name="TextBox 8" id="8"/>
          <p:cNvSpPr txBox="true"/>
          <p:nvPr/>
        </p:nvSpPr>
        <p:spPr>
          <a:xfrm rot="0">
            <a:off x="3346726" y="4019888"/>
            <a:ext cx="3086242" cy="3474720"/>
          </a:xfrm>
          <a:prstGeom prst="rect">
            <a:avLst/>
          </a:prstGeom>
        </p:spPr>
        <p:txBody>
          <a:bodyPr anchor="t" rtlCol="false" tIns="0" lIns="0" bIns="0" rIns="0">
            <a:spAutoFit/>
          </a:bodyPr>
          <a:lstStyle/>
          <a:p>
            <a:pPr algn="l">
              <a:lnSpc>
                <a:spcPts val="3250"/>
              </a:lnSpc>
            </a:pPr>
            <a:r>
              <a:rPr lang="en-US" sz="2500">
                <a:solidFill>
                  <a:srgbClr val="FFFFFF"/>
                </a:solidFill>
                <a:latin typeface="Poppins Bold"/>
              </a:rPr>
              <a:t>WHO SUBMITS A REQUISITION?</a:t>
            </a:r>
          </a:p>
          <a:p>
            <a:pPr algn="l">
              <a:lnSpc>
                <a:spcPts val="3250"/>
              </a:lnSpc>
            </a:pPr>
          </a:p>
          <a:p>
            <a:pPr algn="l" marL="496572" indent="-248286" lvl="1">
              <a:lnSpc>
                <a:spcPts val="2990"/>
              </a:lnSpc>
              <a:buFont typeface="Arial"/>
              <a:buChar char="•"/>
            </a:pPr>
            <a:r>
              <a:rPr lang="en-US" sz="2300">
                <a:solidFill>
                  <a:srgbClr val="FFFFFF"/>
                </a:solidFill>
                <a:latin typeface="Poppins Bold"/>
              </a:rPr>
              <a:t>GRANT </a:t>
            </a:r>
            <a:r>
              <a:rPr lang="en-US" sz="2300">
                <a:solidFill>
                  <a:srgbClr val="FFFFFF"/>
                </a:solidFill>
                <a:latin typeface="Poppins Bold"/>
              </a:rPr>
              <a:t>MANAGER</a:t>
            </a:r>
          </a:p>
          <a:p>
            <a:pPr algn="l" marL="496572" indent="-248286" lvl="1">
              <a:lnSpc>
                <a:spcPts val="2990"/>
              </a:lnSpc>
              <a:buFont typeface="Arial"/>
              <a:buChar char="•"/>
            </a:pPr>
            <a:r>
              <a:rPr lang="en-US" sz="2300">
                <a:solidFill>
                  <a:srgbClr val="FFFFFF"/>
                </a:solidFill>
                <a:latin typeface="Poppins Bold"/>
              </a:rPr>
              <a:t>LEAD ADMINISTRATOR/MANAGER</a:t>
            </a:r>
          </a:p>
          <a:p>
            <a:pPr algn="l" marL="496572" indent="-248286" lvl="1">
              <a:lnSpc>
                <a:spcPts val="2990"/>
              </a:lnSpc>
              <a:buFont typeface="Arial"/>
              <a:buChar char="•"/>
            </a:pPr>
            <a:r>
              <a:rPr lang="en-US" sz="2300">
                <a:solidFill>
                  <a:srgbClr val="FFFFFF"/>
                </a:solidFill>
                <a:latin typeface="Poppins Bold"/>
              </a:rPr>
              <a:t>ADMINISTRATIVE ASSISTANT</a:t>
            </a:r>
          </a:p>
        </p:txBody>
      </p:sp>
      <p:grpSp>
        <p:nvGrpSpPr>
          <p:cNvPr name="Group 9" id="9"/>
          <p:cNvGrpSpPr/>
          <p:nvPr/>
        </p:nvGrpSpPr>
        <p:grpSpPr>
          <a:xfrm rot="0">
            <a:off x="7030927" y="3754673"/>
            <a:ext cx="3388048" cy="4359851"/>
            <a:chOff x="0" y="0"/>
            <a:chExt cx="3133810" cy="4032689"/>
          </a:xfrm>
        </p:grpSpPr>
        <p:sp>
          <p:nvSpPr>
            <p:cNvPr name="Freeform 10" id="10">
              <a:extLst>
                <a:ext uri="{C183D7F6-B498-43B3-948B-1728B52AA6E4}">
                  <adec:decorative xmlns:adec="http://schemas.microsoft.com/office/drawing/2017/decorative" val="1"/>
                </a:ext>
              </a:extLst>
            </p:cNvPr>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000B5D"/>
            </a:solidFill>
          </p:spPr>
        </p:sp>
      </p:grpSp>
      <p:sp>
        <p:nvSpPr>
          <p:cNvPr name="TextBox 11" id="11"/>
          <p:cNvSpPr txBox="true"/>
          <p:nvPr/>
        </p:nvSpPr>
        <p:spPr>
          <a:xfrm rot="0">
            <a:off x="7122229" y="4019888"/>
            <a:ext cx="3205444" cy="3103245"/>
          </a:xfrm>
          <a:prstGeom prst="rect">
            <a:avLst/>
          </a:prstGeom>
        </p:spPr>
        <p:txBody>
          <a:bodyPr anchor="t" rtlCol="false" tIns="0" lIns="0" bIns="0" rIns="0">
            <a:spAutoFit/>
          </a:bodyPr>
          <a:lstStyle/>
          <a:p>
            <a:pPr algn="l">
              <a:lnSpc>
                <a:spcPts val="3250"/>
              </a:lnSpc>
            </a:pPr>
            <a:r>
              <a:rPr lang="en-US" sz="2500">
                <a:solidFill>
                  <a:srgbClr val="FFFFFF"/>
                </a:solidFill>
                <a:latin typeface="Poppins Bold"/>
              </a:rPr>
              <a:t>WHO APPROVES A REQUISITION?</a:t>
            </a:r>
          </a:p>
          <a:p>
            <a:pPr algn="l">
              <a:lnSpc>
                <a:spcPts val="3250"/>
              </a:lnSpc>
            </a:pPr>
          </a:p>
          <a:p>
            <a:pPr algn="l" marL="496572" indent="-248286" lvl="1">
              <a:lnSpc>
                <a:spcPts val="2990"/>
              </a:lnSpc>
              <a:buFont typeface="Arial"/>
              <a:buChar char="•"/>
            </a:pPr>
            <a:r>
              <a:rPr lang="en-US" sz="2300">
                <a:solidFill>
                  <a:srgbClr val="FFFFFF"/>
                </a:solidFill>
                <a:latin typeface="Poppins Bold"/>
              </a:rPr>
              <a:t>DIRECT SUPERVISOR </a:t>
            </a:r>
          </a:p>
          <a:p>
            <a:pPr algn="l" marL="496572" indent="-248286" lvl="1">
              <a:lnSpc>
                <a:spcPts val="2990"/>
              </a:lnSpc>
              <a:buFont typeface="Arial"/>
              <a:buChar char="•"/>
            </a:pPr>
            <a:r>
              <a:rPr lang="en-US" sz="2300">
                <a:solidFill>
                  <a:srgbClr val="FFFFFF"/>
                </a:solidFill>
                <a:latin typeface="Poppins Bold"/>
              </a:rPr>
              <a:t>ADMINISTRATOR</a:t>
            </a:r>
          </a:p>
          <a:p>
            <a:pPr algn="l" marL="496572" indent="-248286" lvl="1">
              <a:lnSpc>
                <a:spcPts val="2990"/>
              </a:lnSpc>
              <a:buFont typeface="Arial"/>
              <a:buChar char="•"/>
            </a:pPr>
            <a:r>
              <a:rPr lang="en-US" sz="2300">
                <a:solidFill>
                  <a:srgbClr val="FFFFFF"/>
                </a:solidFill>
                <a:latin typeface="Poppins Bold"/>
              </a:rPr>
              <a:t>AREA VP</a:t>
            </a:r>
          </a:p>
          <a:p>
            <a:pPr algn="l" marL="496572" indent="-248286" lvl="1">
              <a:lnSpc>
                <a:spcPts val="2990"/>
              </a:lnSpc>
              <a:buFont typeface="Arial"/>
              <a:buChar char="•"/>
            </a:pPr>
            <a:r>
              <a:rPr lang="en-US" sz="2300">
                <a:solidFill>
                  <a:srgbClr val="FFFFFF"/>
                </a:solidFill>
                <a:latin typeface="Poppins Bold"/>
              </a:rPr>
              <a:t>ACCOUNTING</a:t>
            </a:r>
          </a:p>
        </p:txBody>
      </p:sp>
      <p:grpSp>
        <p:nvGrpSpPr>
          <p:cNvPr name="Group 12" id="12"/>
          <p:cNvGrpSpPr/>
          <p:nvPr/>
        </p:nvGrpSpPr>
        <p:grpSpPr>
          <a:xfrm rot="0">
            <a:off x="10866031" y="3754673"/>
            <a:ext cx="3388048" cy="4359851"/>
            <a:chOff x="0" y="0"/>
            <a:chExt cx="3133810" cy="4032689"/>
          </a:xfrm>
        </p:grpSpPr>
        <p:sp>
          <p:nvSpPr>
            <p:cNvPr name="Freeform 13" id="13">
              <a:extLst>
                <a:ext uri="{C183D7F6-B498-43B3-948B-1728B52AA6E4}">
                  <adec:decorative xmlns:adec="http://schemas.microsoft.com/office/drawing/2017/decorative" val="1"/>
                </a:ext>
              </a:extLst>
            </p:cNvPr>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000B5D"/>
            </a:solidFill>
          </p:spPr>
        </p:sp>
      </p:grpSp>
      <p:sp>
        <p:nvSpPr>
          <p:cNvPr name="TextBox 14" id="14"/>
          <p:cNvSpPr txBox="true"/>
          <p:nvPr/>
        </p:nvSpPr>
        <p:spPr>
          <a:xfrm rot="0">
            <a:off x="10961900" y="4019888"/>
            <a:ext cx="3261585" cy="2360295"/>
          </a:xfrm>
          <a:prstGeom prst="rect">
            <a:avLst/>
          </a:prstGeom>
        </p:spPr>
        <p:txBody>
          <a:bodyPr anchor="t" rtlCol="false" tIns="0" lIns="0" bIns="0" rIns="0">
            <a:spAutoFit/>
          </a:bodyPr>
          <a:lstStyle/>
          <a:p>
            <a:pPr algn="l">
              <a:lnSpc>
                <a:spcPts val="3250"/>
              </a:lnSpc>
            </a:pPr>
            <a:r>
              <a:rPr lang="en-US" sz="2500">
                <a:solidFill>
                  <a:srgbClr val="FFFFFF"/>
                </a:solidFill>
                <a:latin typeface="Poppins Bold"/>
              </a:rPr>
              <a:t>WHO APPROVES AN INVOICE?</a:t>
            </a:r>
          </a:p>
          <a:p>
            <a:pPr algn="l">
              <a:lnSpc>
                <a:spcPts val="3250"/>
              </a:lnSpc>
            </a:pPr>
          </a:p>
          <a:p>
            <a:pPr algn="l" marL="496572" indent="-248286" lvl="1">
              <a:lnSpc>
                <a:spcPts val="2990"/>
              </a:lnSpc>
              <a:buFont typeface="Arial"/>
              <a:buChar char="•"/>
            </a:pPr>
            <a:r>
              <a:rPr lang="en-US" sz="2300">
                <a:solidFill>
                  <a:srgbClr val="FFFFFF"/>
                </a:solidFill>
                <a:latin typeface="Poppins Bold"/>
              </a:rPr>
              <a:t>GRANT  MANAGER</a:t>
            </a:r>
          </a:p>
          <a:p>
            <a:pPr algn="l" marL="496572" indent="-248286" lvl="1">
              <a:lnSpc>
                <a:spcPts val="2990"/>
              </a:lnSpc>
              <a:buFont typeface="Arial"/>
              <a:buChar char="•"/>
            </a:pPr>
            <a:r>
              <a:rPr lang="en-US" sz="2300">
                <a:solidFill>
                  <a:srgbClr val="FFFFFF"/>
                </a:solidFill>
                <a:latin typeface="Poppins Bold"/>
              </a:rPr>
              <a:t>ADMINISTRATOR</a:t>
            </a:r>
          </a:p>
          <a:p>
            <a:pPr algn="l" marL="496572" indent="-248286" lvl="1">
              <a:lnSpc>
                <a:spcPts val="2990"/>
              </a:lnSpc>
              <a:buFont typeface="Arial"/>
              <a:buChar char="•"/>
            </a:pPr>
            <a:r>
              <a:rPr lang="en-US" sz="2300">
                <a:solidFill>
                  <a:srgbClr val="FFFFFF"/>
                </a:solidFill>
                <a:latin typeface="Poppins Bold"/>
              </a:rPr>
              <a:t>AREA VP</a:t>
            </a:r>
          </a:p>
        </p:txBody>
      </p:sp>
      <p:sp>
        <p:nvSpPr>
          <p:cNvPr name="TextBox 15" id="15"/>
          <p:cNvSpPr txBox="true"/>
          <p:nvPr/>
        </p:nvSpPr>
        <p:spPr>
          <a:xfrm rot="0">
            <a:off x="1842437" y="971550"/>
            <a:ext cx="14094227" cy="1000125"/>
          </a:xfrm>
          <a:prstGeom prst="rect">
            <a:avLst/>
          </a:prstGeom>
        </p:spPr>
        <p:txBody>
          <a:bodyPr anchor="t" rtlCol="false" tIns="0" lIns="0" bIns="0" rIns="0">
            <a:spAutoFit/>
          </a:bodyPr>
          <a:lstStyle/>
          <a:p>
            <a:pPr algn="ctr" marL="0" indent="0" lvl="0">
              <a:lnSpc>
                <a:spcPts val="7440"/>
              </a:lnSpc>
              <a:spcBef>
                <a:spcPct val="0"/>
              </a:spcBef>
            </a:pPr>
            <a:r>
              <a:rPr lang="en-US" sz="6200">
                <a:solidFill>
                  <a:srgbClr val="000B5D"/>
                </a:solidFill>
                <a:latin typeface="Poppins Bold"/>
              </a:rPr>
              <a:t>THE REQUISITION PROCESS</a:t>
            </a:r>
          </a:p>
        </p:txBody>
      </p:sp>
      <p:grpSp>
        <p:nvGrpSpPr>
          <p:cNvPr name="Group 16" id="16"/>
          <p:cNvGrpSpPr/>
          <p:nvPr/>
        </p:nvGrpSpPr>
        <p:grpSpPr>
          <a:xfrm rot="0">
            <a:off x="306976" y="8952724"/>
            <a:ext cx="5226873" cy="1539612"/>
            <a:chOff x="0" y="0"/>
            <a:chExt cx="6969164" cy="2052816"/>
          </a:xfrm>
        </p:grpSpPr>
        <p:sp>
          <p:nvSpPr>
            <p:cNvPr name="Freeform 17" id="17"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5"/>
              <a:stretch>
                <a:fillRect l="0" t="0" r="0" b="0"/>
              </a:stretch>
            </a:blipFill>
          </p:spPr>
        </p:sp>
        <p:sp>
          <p:nvSpPr>
            <p:cNvPr name="TextBox 18" id="18"/>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19" id="19"/>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18</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Vertical Bar"/>
          <p:cNvSpPr/>
          <p:nvPr/>
        </p:nvSpPr>
        <p:spPr>
          <a:xfrm flipH="false" flipV="false" rot="-2816630">
            <a:off x="14154574" y="-2102649"/>
            <a:ext cx="1305767" cy="10044360"/>
          </a:xfrm>
          <a:custGeom>
            <a:avLst/>
            <a:gdLst/>
            <a:ahLst/>
            <a:cxnLst/>
            <a:rect r="r" b="b" t="t" l="l"/>
            <a:pathLst>
              <a:path h="10044360" w="1305767">
                <a:moveTo>
                  <a:pt x="0" y="0"/>
                </a:moveTo>
                <a:lnTo>
                  <a:pt x="1305767" y="0"/>
                </a:lnTo>
                <a:lnTo>
                  <a:pt x="1305767" y="10044360"/>
                </a:lnTo>
                <a:lnTo>
                  <a:pt x="0" y="10044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3" id="3">
            <a:extLst>
              <a:ext uri="{C183D7F6-B498-43B3-948B-1728B52AA6E4}">
                <adec:decorative xmlns:adec="http://schemas.microsoft.com/office/drawing/2017/decorative" val="1"/>
              </a:ext>
            </a:extLst>
          </p:cNvPr>
          <p:cNvSpPr/>
          <p:nvPr/>
        </p:nvSpPr>
        <p:spPr>
          <a:xfrm rot="7973380">
            <a:off x="15123097" y="-5847839"/>
            <a:ext cx="6699900" cy="16125027"/>
          </a:xfrm>
          <a:prstGeom prst="rect">
            <a:avLst/>
          </a:prstGeom>
          <a:solidFill>
            <a:srgbClr val="D4D4D4"/>
          </a:solidFill>
        </p:spPr>
      </p:sp>
      <p:sp>
        <p:nvSpPr>
          <p:cNvPr name="Freeform 4" id="4">
            <a:extLst>
              <a:ext uri="{C183D7F6-B498-43B3-948B-1728B52AA6E4}">
                <adec:decorative xmlns:adec="http://schemas.microsoft.com/office/drawing/2017/decorative" val="1"/>
              </a:ext>
            </a:extLst>
          </p:cNvPr>
          <p:cNvSpPr/>
          <p:nvPr/>
        </p:nvSpPr>
        <p:spPr>
          <a:xfrm flipH="false" flipV="false" rot="-5400000">
            <a:off x="5927051" y="2283507"/>
            <a:ext cx="1771303" cy="13625405"/>
          </a:xfrm>
          <a:custGeom>
            <a:avLst/>
            <a:gdLst/>
            <a:ahLst/>
            <a:cxnLst/>
            <a:rect r="r" b="b" t="t" l="l"/>
            <a:pathLst>
              <a:path h="13625405" w="1771303">
                <a:moveTo>
                  <a:pt x="0" y="0"/>
                </a:moveTo>
                <a:lnTo>
                  <a:pt x="1771303" y="0"/>
                </a:lnTo>
                <a:lnTo>
                  <a:pt x="1771303" y="13625406"/>
                </a:lnTo>
                <a:lnTo>
                  <a:pt x="0" y="136254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5" id="5">
            <a:extLst>
              <a:ext uri="{C183D7F6-B498-43B3-948B-1728B52AA6E4}">
                <adec:decorative xmlns:adec="http://schemas.microsoft.com/office/drawing/2017/decorative" val="1"/>
              </a:ext>
            </a:extLst>
          </p:cNvPr>
          <p:cNvSpPr/>
          <p:nvPr/>
        </p:nvSpPr>
        <p:spPr>
          <a:xfrm rot="-2287810">
            <a:off x="7759555" y="6421812"/>
            <a:ext cx="18999489" cy="8313765"/>
          </a:xfrm>
          <a:prstGeom prst="rect">
            <a:avLst/>
          </a:prstGeom>
          <a:solidFill>
            <a:srgbClr val="000B5D"/>
          </a:solidFill>
        </p:spPr>
      </p:sp>
      <p:sp>
        <p:nvSpPr>
          <p:cNvPr name="TextBox 6" id="6"/>
          <p:cNvSpPr txBox="true"/>
          <p:nvPr/>
        </p:nvSpPr>
        <p:spPr>
          <a:xfrm rot="0">
            <a:off x="1550201" y="4324350"/>
            <a:ext cx="9528177" cy="1543050"/>
          </a:xfrm>
          <a:prstGeom prst="rect">
            <a:avLst/>
          </a:prstGeom>
        </p:spPr>
        <p:txBody>
          <a:bodyPr anchor="t" rtlCol="false" tIns="0" lIns="0" bIns="0" rIns="0">
            <a:spAutoFit/>
          </a:bodyPr>
          <a:lstStyle/>
          <a:p>
            <a:pPr algn="l" marL="0" indent="0" lvl="0">
              <a:lnSpc>
                <a:spcPts val="11400"/>
              </a:lnSpc>
            </a:pPr>
            <a:r>
              <a:rPr lang="en-US" sz="9500">
                <a:solidFill>
                  <a:srgbClr val="000B5D"/>
                </a:solidFill>
                <a:latin typeface="Poppins Bold"/>
              </a:rPr>
              <a:t>REPORTING:</a:t>
            </a:r>
          </a:p>
        </p:txBody>
      </p:sp>
      <p:grpSp>
        <p:nvGrpSpPr>
          <p:cNvPr name="Group 7" id="7"/>
          <p:cNvGrpSpPr/>
          <p:nvPr/>
        </p:nvGrpSpPr>
        <p:grpSpPr>
          <a:xfrm rot="0">
            <a:off x="347476" y="8326404"/>
            <a:ext cx="5226873" cy="1539612"/>
            <a:chOff x="0" y="0"/>
            <a:chExt cx="6969164" cy="2052816"/>
          </a:xfrm>
        </p:grpSpPr>
        <p:sp>
          <p:nvSpPr>
            <p:cNvPr name="Freeform 8" id="8"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9" id="9"/>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10" id="10"/>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19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788453" y="2191841"/>
            <a:ext cx="771999" cy="771999"/>
            <a:chOff x="0" y="0"/>
            <a:chExt cx="6350000" cy="6350000"/>
          </a:xfrm>
        </p:grpSpPr>
        <p:sp>
          <p:nvSpPr>
            <p:cNvPr name="Freeform 3" id="3" descr="number two"/>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4" id="4"/>
          <p:cNvGrpSpPr/>
          <p:nvPr/>
        </p:nvGrpSpPr>
        <p:grpSpPr>
          <a:xfrm rot="0">
            <a:off x="7788453" y="3471682"/>
            <a:ext cx="771999" cy="771999"/>
            <a:chOff x="0" y="0"/>
            <a:chExt cx="6350000" cy="6350000"/>
          </a:xfrm>
        </p:grpSpPr>
        <p:sp>
          <p:nvSpPr>
            <p:cNvPr name="Freeform 5" id="5" descr="number three"/>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6" id="6"/>
          <p:cNvGrpSpPr/>
          <p:nvPr/>
        </p:nvGrpSpPr>
        <p:grpSpPr>
          <a:xfrm rot="0">
            <a:off x="7788453" y="6031363"/>
            <a:ext cx="771999" cy="771999"/>
            <a:chOff x="0" y="0"/>
            <a:chExt cx="6350000" cy="6350000"/>
          </a:xfrm>
        </p:grpSpPr>
        <p:sp>
          <p:nvSpPr>
            <p:cNvPr name="Freeform 7" id="7" descr="number five"/>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8" id="8"/>
          <p:cNvGrpSpPr/>
          <p:nvPr/>
        </p:nvGrpSpPr>
        <p:grpSpPr>
          <a:xfrm rot="0">
            <a:off x="7788453" y="4751522"/>
            <a:ext cx="771999" cy="771999"/>
            <a:chOff x="0" y="0"/>
            <a:chExt cx="6350000" cy="6350000"/>
          </a:xfrm>
        </p:grpSpPr>
        <p:sp>
          <p:nvSpPr>
            <p:cNvPr name="Freeform 9" id="9" descr="number fou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10" id="10"/>
          <p:cNvGrpSpPr/>
          <p:nvPr/>
        </p:nvGrpSpPr>
        <p:grpSpPr>
          <a:xfrm rot="0">
            <a:off x="7788453" y="7311203"/>
            <a:ext cx="771999" cy="771999"/>
            <a:chOff x="0" y="0"/>
            <a:chExt cx="6350000" cy="6350000"/>
          </a:xfrm>
        </p:grpSpPr>
        <p:sp>
          <p:nvSpPr>
            <p:cNvPr name="Freeform 11" id="11" descr="number six"/>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12" id="12"/>
          <p:cNvGrpSpPr/>
          <p:nvPr/>
        </p:nvGrpSpPr>
        <p:grpSpPr>
          <a:xfrm rot="0">
            <a:off x="7788453" y="1038842"/>
            <a:ext cx="771999" cy="771999"/>
            <a:chOff x="0" y="0"/>
            <a:chExt cx="6350000" cy="6350000"/>
          </a:xfrm>
        </p:grpSpPr>
        <p:sp>
          <p:nvSpPr>
            <p:cNvPr name="Freeform 13" id="13" descr="number one"/>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14" id="14"/>
          <p:cNvGrpSpPr/>
          <p:nvPr/>
        </p:nvGrpSpPr>
        <p:grpSpPr>
          <a:xfrm rot="0">
            <a:off x="7788453" y="8588027"/>
            <a:ext cx="771999" cy="771999"/>
            <a:chOff x="0" y="0"/>
            <a:chExt cx="6350000" cy="6350000"/>
          </a:xfrm>
        </p:grpSpPr>
        <p:sp>
          <p:nvSpPr>
            <p:cNvPr name="Freeform 15" id="15" descr="number seven"/>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CF3D"/>
            </a:solidFill>
          </p:spPr>
        </p:sp>
      </p:grpSp>
      <p:grpSp>
        <p:nvGrpSpPr>
          <p:cNvPr name="Group 16" id="16"/>
          <p:cNvGrpSpPr/>
          <p:nvPr/>
        </p:nvGrpSpPr>
        <p:grpSpPr>
          <a:xfrm rot="0">
            <a:off x="0" y="7592243"/>
            <a:ext cx="5636612" cy="2763567"/>
            <a:chOff x="0" y="0"/>
            <a:chExt cx="1484540" cy="727853"/>
          </a:xfrm>
        </p:grpSpPr>
        <p:sp>
          <p:nvSpPr>
            <p:cNvPr name="Freeform 17" id="17">
              <a:extLst>
                <a:ext uri="{C183D7F6-B498-43B3-948B-1728B52AA6E4}">
                  <adec:decorative xmlns:adec="http://schemas.microsoft.com/office/drawing/2017/decorative" val="1"/>
                </a:ext>
              </a:extLst>
            </p:cNvPr>
            <p:cNvSpPr/>
            <p:nvPr/>
          </p:nvSpPr>
          <p:spPr>
            <a:xfrm flipH="false" flipV="false" rot="0">
              <a:off x="0" y="0"/>
              <a:ext cx="1484540" cy="727853"/>
            </a:xfrm>
            <a:custGeom>
              <a:avLst/>
              <a:gdLst/>
              <a:ahLst/>
              <a:cxnLst/>
              <a:rect r="r" b="b" t="t" l="l"/>
              <a:pathLst>
                <a:path h="727853" w="1484540">
                  <a:moveTo>
                    <a:pt x="0" y="0"/>
                  </a:moveTo>
                  <a:lnTo>
                    <a:pt x="1484540" y="0"/>
                  </a:lnTo>
                  <a:lnTo>
                    <a:pt x="1484540" y="727853"/>
                  </a:lnTo>
                  <a:lnTo>
                    <a:pt x="0" y="727853"/>
                  </a:lnTo>
                  <a:close/>
                </a:path>
              </a:pathLst>
            </a:custGeom>
            <a:solidFill>
              <a:srgbClr val="F7CF3D"/>
            </a:solidFill>
          </p:spPr>
        </p:sp>
        <p:sp>
          <p:nvSpPr>
            <p:cNvPr name="TextBox 18" id="18"/>
            <p:cNvSpPr txBox="true"/>
            <p:nvPr/>
          </p:nvSpPr>
          <p:spPr>
            <a:xfrm>
              <a:off x="0" y="19050"/>
              <a:ext cx="1484540" cy="708803"/>
            </a:xfrm>
            <a:prstGeom prst="rect">
              <a:avLst/>
            </a:prstGeom>
          </p:spPr>
          <p:txBody>
            <a:bodyPr anchor="ctr" rtlCol="false" tIns="50800" lIns="50800" bIns="50800" rIns="50800"/>
            <a:lstStyle/>
            <a:p>
              <a:pPr algn="ctr">
                <a:lnSpc>
                  <a:spcPts val="2376"/>
                </a:lnSpc>
              </a:pPr>
            </a:p>
          </p:txBody>
        </p:sp>
      </p:grpSp>
      <p:sp>
        <p:nvSpPr>
          <p:cNvPr name="Freeform 19" id="19">
            <a:extLst>
              <a:ext uri="{C183D7F6-B498-43B3-948B-1728B52AA6E4}">
                <adec:decorative xmlns:adec="http://schemas.microsoft.com/office/drawing/2017/decorative" val="1"/>
              </a:ext>
            </a:extLst>
          </p:cNvPr>
          <p:cNvSpPr/>
          <p:nvPr/>
        </p:nvSpPr>
        <p:spPr>
          <a:xfrm flipH="false" flipV="false" rot="0">
            <a:off x="492144" y="8407071"/>
            <a:ext cx="1315536" cy="1702459"/>
          </a:xfrm>
          <a:custGeom>
            <a:avLst/>
            <a:gdLst/>
            <a:ahLst/>
            <a:cxnLst/>
            <a:rect r="r" b="b" t="t" l="l"/>
            <a:pathLst>
              <a:path h="1702459" w="1315536">
                <a:moveTo>
                  <a:pt x="0" y="0"/>
                </a:moveTo>
                <a:lnTo>
                  <a:pt x="1315536" y="0"/>
                </a:lnTo>
                <a:lnTo>
                  <a:pt x="1315536" y="1702458"/>
                </a:lnTo>
                <a:lnTo>
                  <a:pt x="0" y="1702458"/>
                </a:lnTo>
                <a:lnTo>
                  <a:pt x="0" y="0"/>
                </a:lnTo>
                <a:close/>
              </a:path>
            </a:pathLst>
          </a:custGeom>
          <a:blipFill>
            <a:blip r:embed="rId3"/>
            <a:stretch>
              <a:fillRect l="0" t="0" r="0" b="0"/>
            </a:stretch>
          </a:blipFill>
        </p:spPr>
      </p:sp>
      <p:grpSp>
        <p:nvGrpSpPr>
          <p:cNvPr name="Group 20" id="20"/>
          <p:cNvGrpSpPr/>
          <p:nvPr/>
        </p:nvGrpSpPr>
        <p:grpSpPr>
          <a:xfrm rot="1666263">
            <a:off x="-1268000" y="7964344"/>
            <a:ext cx="10058891" cy="1497490"/>
            <a:chOff x="0" y="0"/>
            <a:chExt cx="2729857" cy="406400"/>
          </a:xfrm>
        </p:grpSpPr>
        <p:sp>
          <p:nvSpPr>
            <p:cNvPr name="Freeform 21" id="21">
              <a:extLst>
                <a:ext uri="{C183D7F6-B498-43B3-948B-1728B52AA6E4}">
                  <adec:decorative xmlns:adec="http://schemas.microsoft.com/office/drawing/2017/decorative" val="1"/>
                </a:ext>
              </a:extLst>
            </p:cNvPr>
            <p:cNvSpPr/>
            <p:nvPr/>
          </p:nvSpPr>
          <p:spPr>
            <a:xfrm flipH="false" flipV="false" rot="0">
              <a:off x="0" y="0"/>
              <a:ext cx="2729857" cy="406400"/>
            </a:xfrm>
            <a:custGeom>
              <a:avLst/>
              <a:gdLst/>
              <a:ahLst/>
              <a:cxnLst/>
              <a:rect r="r" b="b" t="t" l="l"/>
              <a:pathLst>
                <a:path h="406400" w="2729857">
                  <a:moveTo>
                    <a:pt x="2526657" y="0"/>
                  </a:moveTo>
                  <a:lnTo>
                    <a:pt x="0" y="0"/>
                  </a:lnTo>
                  <a:lnTo>
                    <a:pt x="0" y="406400"/>
                  </a:lnTo>
                  <a:lnTo>
                    <a:pt x="2526657" y="406400"/>
                  </a:lnTo>
                  <a:lnTo>
                    <a:pt x="2729857" y="203200"/>
                  </a:lnTo>
                  <a:lnTo>
                    <a:pt x="2526657" y="0"/>
                  </a:lnTo>
                  <a:close/>
                </a:path>
              </a:pathLst>
            </a:custGeom>
            <a:solidFill>
              <a:srgbClr val="00A7E1"/>
            </a:solidFill>
          </p:spPr>
        </p:sp>
        <p:sp>
          <p:nvSpPr>
            <p:cNvPr name="TextBox 22" id="22"/>
            <p:cNvSpPr txBox="true"/>
            <p:nvPr/>
          </p:nvSpPr>
          <p:spPr>
            <a:xfrm>
              <a:off x="0" y="19050"/>
              <a:ext cx="2615557" cy="387350"/>
            </a:xfrm>
            <a:prstGeom prst="rect">
              <a:avLst/>
            </a:prstGeom>
          </p:spPr>
          <p:txBody>
            <a:bodyPr anchor="ctr" rtlCol="false" tIns="50800" lIns="50800" bIns="50800" rIns="50800"/>
            <a:lstStyle/>
            <a:p>
              <a:pPr algn="ctr">
                <a:lnSpc>
                  <a:spcPts val="2376"/>
                </a:lnSpc>
              </a:pPr>
            </a:p>
          </p:txBody>
        </p:sp>
      </p:grpSp>
      <p:grpSp>
        <p:nvGrpSpPr>
          <p:cNvPr name="Group 23" id="23"/>
          <p:cNvGrpSpPr/>
          <p:nvPr/>
        </p:nvGrpSpPr>
        <p:grpSpPr>
          <a:xfrm rot="1644161">
            <a:off x="-866057" y="6641981"/>
            <a:ext cx="8912855" cy="1543050"/>
            <a:chOff x="0" y="0"/>
            <a:chExt cx="2347419" cy="406400"/>
          </a:xfrm>
        </p:grpSpPr>
        <p:sp>
          <p:nvSpPr>
            <p:cNvPr name="Freeform 24" id="24">
              <a:extLst>
                <a:ext uri="{C183D7F6-B498-43B3-948B-1728B52AA6E4}">
                  <adec:decorative xmlns:adec="http://schemas.microsoft.com/office/drawing/2017/decorative" val="1"/>
                </a:ext>
              </a:extLst>
            </p:cNvPr>
            <p:cNvSpPr/>
            <p:nvPr/>
          </p:nvSpPr>
          <p:spPr>
            <a:xfrm flipH="false" flipV="false" rot="0">
              <a:off x="0" y="0"/>
              <a:ext cx="2347419" cy="406400"/>
            </a:xfrm>
            <a:custGeom>
              <a:avLst/>
              <a:gdLst/>
              <a:ahLst/>
              <a:cxnLst/>
              <a:rect r="r" b="b" t="t" l="l"/>
              <a:pathLst>
                <a:path h="406400" w="2347419">
                  <a:moveTo>
                    <a:pt x="2144219" y="0"/>
                  </a:moveTo>
                  <a:lnTo>
                    <a:pt x="0" y="0"/>
                  </a:lnTo>
                  <a:lnTo>
                    <a:pt x="0" y="406400"/>
                  </a:lnTo>
                  <a:lnTo>
                    <a:pt x="2144219" y="406400"/>
                  </a:lnTo>
                  <a:lnTo>
                    <a:pt x="2347419" y="203200"/>
                  </a:lnTo>
                  <a:lnTo>
                    <a:pt x="2144219" y="0"/>
                  </a:lnTo>
                  <a:close/>
                </a:path>
              </a:pathLst>
            </a:custGeom>
            <a:solidFill>
              <a:srgbClr val="000B5D"/>
            </a:solidFill>
          </p:spPr>
        </p:sp>
        <p:sp>
          <p:nvSpPr>
            <p:cNvPr name="TextBox 25" id="25"/>
            <p:cNvSpPr txBox="true"/>
            <p:nvPr/>
          </p:nvSpPr>
          <p:spPr>
            <a:xfrm>
              <a:off x="0" y="19050"/>
              <a:ext cx="2233119" cy="387350"/>
            </a:xfrm>
            <a:prstGeom prst="rect">
              <a:avLst/>
            </a:prstGeom>
          </p:spPr>
          <p:txBody>
            <a:bodyPr anchor="ctr" rtlCol="false" tIns="50800" lIns="50800" bIns="50800" rIns="50800"/>
            <a:lstStyle/>
            <a:p>
              <a:pPr algn="ctr">
                <a:lnSpc>
                  <a:spcPts val="2376"/>
                </a:lnSpc>
              </a:pPr>
            </a:p>
          </p:txBody>
        </p:sp>
      </p:grpSp>
      <p:sp>
        <p:nvSpPr>
          <p:cNvPr name="TextBox 26" id="26"/>
          <p:cNvSpPr txBox="true"/>
          <p:nvPr/>
        </p:nvSpPr>
        <p:spPr>
          <a:xfrm rot="0">
            <a:off x="9144000" y="3192074"/>
            <a:ext cx="7322748" cy="978789"/>
          </a:xfrm>
          <a:prstGeom prst="rect">
            <a:avLst/>
          </a:prstGeom>
        </p:spPr>
        <p:txBody>
          <a:bodyPr anchor="t" rtlCol="false" tIns="0" lIns="0" bIns="0" rIns="0">
            <a:spAutoFit/>
          </a:bodyPr>
          <a:lstStyle/>
          <a:p>
            <a:pPr algn="l">
              <a:lnSpc>
                <a:spcPts val="8294"/>
              </a:lnSpc>
            </a:pPr>
            <a:r>
              <a:rPr lang="en-US" sz="4147">
                <a:solidFill>
                  <a:srgbClr val="000B5D"/>
                </a:solidFill>
                <a:latin typeface="Poppins"/>
              </a:rPr>
              <a:t>The Notice of Award</a:t>
            </a:r>
          </a:p>
        </p:txBody>
      </p:sp>
      <p:sp>
        <p:nvSpPr>
          <p:cNvPr name="TextBox 27" id="27"/>
          <p:cNvSpPr txBox="true"/>
          <p:nvPr/>
        </p:nvSpPr>
        <p:spPr>
          <a:xfrm rot="0">
            <a:off x="7901847" y="2143310"/>
            <a:ext cx="545211" cy="707136"/>
          </a:xfrm>
          <a:prstGeom prst="rect">
            <a:avLst/>
          </a:prstGeom>
        </p:spPr>
        <p:txBody>
          <a:bodyPr anchor="t" rtlCol="false" tIns="0" lIns="0" bIns="0" rIns="0">
            <a:spAutoFit/>
          </a:bodyPr>
          <a:lstStyle/>
          <a:p>
            <a:pPr algn="ctr">
              <a:lnSpc>
                <a:spcPts val="5652"/>
              </a:lnSpc>
            </a:pPr>
            <a:r>
              <a:rPr lang="en-US" sz="3600">
                <a:solidFill>
                  <a:srgbClr val="000B5D"/>
                </a:solidFill>
                <a:latin typeface="Poppins Bold"/>
              </a:rPr>
              <a:t>2</a:t>
            </a:r>
          </a:p>
        </p:txBody>
      </p:sp>
      <p:sp>
        <p:nvSpPr>
          <p:cNvPr name="TextBox 28" id="28"/>
          <p:cNvSpPr txBox="true"/>
          <p:nvPr/>
        </p:nvSpPr>
        <p:spPr>
          <a:xfrm rot="0">
            <a:off x="9144000" y="789380"/>
            <a:ext cx="9083730" cy="978789"/>
          </a:xfrm>
          <a:prstGeom prst="rect">
            <a:avLst/>
          </a:prstGeom>
        </p:spPr>
        <p:txBody>
          <a:bodyPr anchor="t" rtlCol="false" tIns="0" lIns="0" bIns="0" rIns="0">
            <a:spAutoFit/>
          </a:bodyPr>
          <a:lstStyle/>
          <a:p>
            <a:pPr algn="l" marL="0" indent="0" lvl="1">
              <a:lnSpc>
                <a:spcPts val="8294"/>
              </a:lnSpc>
              <a:spcBef>
                <a:spcPct val="0"/>
              </a:spcBef>
            </a:pPr>
            <a:r>
              <a:rPr lang="en-US" sz="4147">
                <a:solidFill>
                  <a:srgbClr val="000B5D"/>
                </a:solidFill>
                <a:latin typeface="Poppins"/>
              </a:rPr>
              <a:t>Important Roles &amp; Responsibilities</a:t>
            </a:r>
          </a:p>
        </p:txBody>
      </p:sp>
      <p:sp>
        <p:nvSpPr>
          <p:cNvPr name="TextBox 29" id="29"/>
          <p:cNvSpPr txBox="true"/>
          <p:nvPr/>
        </p:nvSpPr>
        <p:spPr>
          <a:xfrm rot="0">
            <a:off x="7901847" y="3423151"/>
            <a:ext cx="545211" cy="707136"/>
          </a:xfrm>
          <a:prstGeom prst="rect">
            <a:avLst/>
          </a:prstGeom>
        </p:spPr>
        <p:txBody>
          <a:bodyPr anchor="t" rtlCol="false" tIns="0" lIns="0" bIns="0" rIns="0">
            <a:spAutoFit/>
          </a:bodyPr>
          <a:lstStyle/>
          <a:p>
            <a:pPr algn="ctr" marL="0" indent="0" lvl="1">
              <a:lnSpc>
                <a:spcPts val="5652"/>
              </a:lnSpc>
              <a:spcBef>
                <a:spcPct val="0"/>
              </a:spcBef>
            </a:pPr>
            <a:r>
              <a:rPr lang="en-US" sz="3600">
                <a:solidFill>
                  <a:srgbClr val="000B5D"/>
                </a:solidFill>
                <a:latin typeface="Poppins Bold"/>
              </a:rPr>
              <a:t>3</a:t>
            </a:r>
          </a:p>
        </p:txBody>
      </p:sp>
      <p:sp>
        <p:nvSpPr>
          <p:cNvPr name="TextBox 30" id="30"/>
          <p:cNvSpPr txBox="true"/>
          <p:nvPr/>
        </p:nvSpPr>
        <p:spPr>
          <a:xfrm rot="0">
            <a:off x="9204270" y="5779013"/>
            <a:ext cx="8523801" cy="978789"/>
          </a:xfrm>
          <a:prstGeom prst="rect">
            <a:avLst/>
          </a:prstGeom>
        </p:spPr>
        <p:txBody>
          <a:bodyPr anchor="t" rtlCol="false" tIns="0" lIns="0" bIns="0" rIns="0">
            <a:spAutoFit/>
          </a:bodyPr>
          <a:lstStyle/>
          <a:p>
            <a:pPr algn="l" marL="0" indent="0" lvl="1">
              <a:lnSpc>
                <a:spcPts val="8294"/>
              </a:lnSpc>
              <a:spcBef>
                <a:spcPct val="0"/>
              </a:spcBef>
            </a:pPr>
            <a:r>
              <a:rPr lang="en-US" sz="4147">
                <a:solidFill>
                  <a:srgbClr val="000B5D"/>
                </a:solidFill>
                <a:latin typeface="Poppins"/>
              </a:rPr>
              <a:t>Coordinating Personnel</a:t>
            </a:r>
          </a:p>
        </p:txBody>
      </p:sp>
      <p:sp>
        <p:nvSpPr>
          <p:cNvPr name="TextBox 31" id="31"/>
          <p:cNvSpPr txBox="true"/>
          <p:nvPr/>
        </p:nvSpPr>
        <p:spPr>
          <a:xfrm rot="0">
            <a:off x="7901847" y="5982832"/>
            <a:ext cx="545211" cy="707136"/>
          </a:xfrm>
          <a:prstGeom prst="rect">
            <a:avLst/>
          </a:prstGeom>
        </p:spPr>
        <p:txBody>
          <a:bodyPr anchor="t" rtlCol="false" tIns="0" lIns="0" bIns="0" rIns="0">
            <a:spAutoFit/>
          </a:bodyPr>
          <a:lstStyle/>
          <a:p>
            <a:pPr algn="ctr" marL="0" indent="0" lvl="1">
              <a:lnSpc>
                <a:spcPts val="5652"/>
              </a:lnSpc>
              <a:spcBef>
                <a:spcPct val="0"/>
              </a:spcBef>
            </a:pPr>
            <a:r>
              <a:rPr lang="en-US" sz="3600">
                <a:solidFill>
                  <a:srgbClr val="000B5D"/>
                </a:solidFill>
                <a:latin typeface="Poppins Bold"/>
              </a:rPr>
              <a:t>5</a:t>
            </a:r>
          </a:p>
        </p:txBody>
      </p:sp>
      <p:sp>
        <p:nvSpPr>
          <p:cNvPr name="TextBox 32" id="32"/>
          <p:cNvSpPr txBox="true"/>
          <p:nvPr/>
        </p:nvSpPr>
        <p:spPr>
          <a:xfrm rot="0">
            <a:off x="9204270" y="4496944"/>
            <a:ext cx="7322748" cy="978789"/>
          </a:xfrm>
          <a:prstGeom prst="rect">
            <a:avLst/>
          </a:prstGeom>
        </p:spPr>
        <p:txBody>
          <a:bodyPr anchor="t" rtlCol="false" tIns="0" lIns="0" bIns="0" rIns="0">
            <a:spAutoFit/>
          </a:bodyPr>
          <a:lstStyle/>
          <a:p>
            <a:pPr algn="l" marL="0" indent="0" lvl="1">
              <a:lnSpc>
                <a:spcPts val="8294"/>
              </a:lnSpc>
              <a:spcBef>
                <a:spcPct val="0"/>
              </a:spcBef>
            </a:pPr>
            <a:r>
              <a:rPr lang="en-US" sz="4147">
                <a:solidFill>
                  <a:srgbClr val="000B5D"/>
                </a:solidFill>
                <a:latin typeface="Poppins"/>
              </a:rPr>
              <a:t>Board of Trustees Approval</a:t>
            </a:r>
          </a:p>
        </p:txBody>
      </p:sp>
      <p:sp>
        <p:nvSpPr>
          <p:cNvPr name="TextBox 33" id="33"/>
          <p:cNvSpPr txBox="true"/>
          <p:nvPr/>
        </p:nvSpPr>
        <p:spPr>
          <a:xfrm rot="0">
            <a:off x="7901847" y="4702991"/>
            <a:ext cx="545211" cy="707136"/>
          </a:xfrm>
          <a:prstGeom prst="rect">
            <a:avLst/>
          </a:prstGeom>
        </p:spPr>
        <p:txBody>
          <a:bodyPr anchor="t" rtlCol="false" tIns="0" lIns="0" bIns="0" rIns="0">
            <a:spAutoFit/>
          </a:bodyPr>
          <a:lstStyle/>
          <a:p>
            <a:pPr algn="ctr" marL="0" indent="0" lvl="1">
              <a:lnSpc>
                <a:spcPts val="5652"/>
              </a:lnSpc>
              <a:spcBef>
                <a:spcPct val="0"/>
              </a:spcBef>
            </a:pPr>
            <a:r>
              <a:rPr lang="en-US" sz="3600">
                <a:solidFill>
                  <a:srgbClr val="000B5D"/>
                </a:solidFill>
                <a:latin typeface="Poppins Bold"/>
              </a:rPr>
              <a:t>4</a:t>
            </a:r>
          </a:p>
        </p:txBody>
      </p:sp>
      <p:sp>
        <p:nvSpPr>
          <p:cNvPr name="TextBox 34" id="34"/>
          <p:cNvSpPr txBox="true"/>
          <p:nvPr/>
        </p:nvSpPr>
        <p:spPr>
          <a:xfrm rot="0">
            <a:off x="9204270" y="7061081"/>
            <a:ext cx="8266346" cy="978789"/>
          </a:xfrm>
          <a:prstGeom prst="rect">
            <a:avLst/>
          </a:prstGeom>
        </p:spPr>
        <p:txBody>
          <a:bodyPr anchor="t" rtlCol="false" tIns="0" lIns="0" bIns="0" rIns="0">
            <a:spAutoFit/>
          </a:bodyPr>
          <a:lstStyle/>
          <a:p>
            <a:pPr algn="l" marL="0" indent="0" lvl="1">
              <a:lnSpc>
                <a:spcPts val="8294"/>
              </a:lnSpc>
              <a:spcBef>
                <a:spcPct val="0"/>
              </a:spcBef>
            </a:pPr>
            <a:r>
              <a:rPr lang="en-US" sz="4147">
                <a:solidFill>
                  <a:srgbClr val="000B5D"/>
                </a:solidFill>
                <a:latin typeface="Poppins"/>
              </a:rPr>
              <a:t>Procurement System Set-Up </a:t>
            </a:r>
          </a:p>
        </p:txBody>
      </p:sp>
      <p:sp>
        <p:nvSpPr>
          <p:cNvPr name="TextBox 35" id="35"/>
          <p:cNvSpPr txBox="true"/>
          <p:nvPr/>
        </p:nvSpPr>
        <p:spPr>
          <a:xfrm rot="0">
            <a:off x="7901847" y="7262672"/>
            <a:ext cx="545211" cy="707136"/>
          </a:xfrm>
          <a:prstGeom prst="rect">
            <a:avLst/>
          </a:prstGeom>
        </p:spPr>
        <p:txBody>
          <a:bodyPr anchor="t" rtlCol="false" tIns="0" lIns="0" bIns="0" rIns="0">
            <a:spAutoFit/>
          </a:bodyPr>
          <a:lstStyle/>
          <a:p>
            <a:pPr algn="ctr" marL="0" indent="0" lvl="1">
              <a:lnSpc>
                <a:spcPts val="5652"/>
              </a:lnSpc>
              <a:spcBef>
                <a:spcPct val="0"/>
              </a:spcBef>
            </a:pPr>
            <a:r>
              <a:rPr lang="en-US" sz="3600">
                <a:solidFill>
                  <a:srgbClr val="000B5D"/>
                </a:solidFill>
                <a:latin typeface="Poppins Bold"/>
              </a:rPr>
              <a:t>6</a:t>
            </a:r>
          </a:p>
        </p:txBody>
      </p:sp>
      <p:sp>
        <p:nvSpPr>
          <p:cNvPr name="TextBox 36" id="36"/>
          <p:cNvSpPr txBox="true"/>
          <p:nvPr/>
        </p:nvSpPr>
        <p:spPr>
          <a:xfrm rot="0">
            <a:off x="790116" y="1356358"/>
            <a:ext cx="6245862" cy="1304925"/>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000B5D"/>
                </a:solidFill>
                <a:latin typeface="Poppins Bold"/>
              </a:rPr>
              <a:t>OVERVIEW</a:t>
            </a:r>
          </a:p>
        </p:txBody>
      </p:sp>
      <p:sp>
        <p:nvSpPr>
          <p:cNvPr name="TextBox 37" id="37"/>
          <p:cNvSpPr txBox="true"/>
          <p:nvPr/>
        </p:nvSpPr>
        <p:spPr>
          <a:xfrm rot="0">
            <a:off x="9204270" y="1912234"/>
            <a:ext cx="8584071" cy="978789"/>
          </a:xfrm>
          <a:prstGeom prst="rect">
            <a:avLst/>
          </a:prstGeom>
        </p:spPr>
        <p:txBody>
          <a:bodyPr anchor="t" rtlCol="false" tIns="0" lIns="0" bIns="0" rIns="0">
            <a:spAutoFit/>
          </a:bodyPr>
          <a:lstStyle/>
          <a:p>
            <a:pPr algn="l">
              <a:lnSpc>
                <a:spcPts val="8294"/>
              </a:lnSpc>
            </a:pPr>
            <a:r>
              <a:rPr lang="en-US" sz="4147">
                <a:solidFill>
                  <a:srgbClr val="000B5D"/>
                </a:solidFill>
                <a:latin typeface="Poppins"/>
              </a:rPr>
              <a:t>Award Implementation Process</a:t>
            </a:r>
          </a:p>
        </p:txBody>
      </p:sp>
      <p:sp>
        <p:nvSpPr>
          <p:cNvPr name="TextBox 38" id="38"/>
          <p:cNvSpPr txBox="true"/>
          <p:nvPr/>
        </p:nvSpPr>
        <p:spPr>
          <a:xfrm rot="0">
            <a:off x="7901847" y="979880"/>
            <a:ext cx="545211" cy="707136"/>
          </a:xfrm>
          <a:prstGeom prst="rect">
            <a:avLst/>
          </a:prstGeom>
        </p:spPr>
        <p:txBody>
          <a:bodyPr anchor="t" rtlCol="false" tIns="0" lIns="0" bIns="0" rIns="0">
            <a:spAutoFit/>
          </a:bodyPr>
          <a:lstStyle/>
          <a:p>
            <a:pPr algn="ctr">
              <a:lnSpc>
                <a:spcPts val="5652"/>
              </a:lnSpc>
            </a:pPr>
            <a:r>
              <a:rPr lang="en-US" sz="3600">
                <a:solidFill>
                  <a:srgbClr val="000B5D"/>
                </a:solidFill>
                <a:latin typeface="Poppins Bold"/>
              </a:rPr>
              <a:t>1</a:t>
            </a:r>
          </a:p>
        </p:txBody>
      </p:sp>
      <p:sp>
        <p:nvSpPr>
          <p:cNvPr name="TextBox 39" id="39"/>
          <p:cNvSpPr txBox="true"/>
          <p:nvPr/>
        </p:nvSpPr>
        <p:spPr>
          <a:xfrm rot="0">
            <a:off x="9204270" y="8279511"/>
            <a:ext cx="8266346" cy="978789"/>
          </a:xfrm>
          <a:prstGeom prst="rect">
            <a:avLst/>
          </a:prstGeom>
        </p:spPr>
        <p:txBody>
          <a:bodyPr anchor="t" rtlCol="false" tIns="0" lIns="0" bIns="0" rIns="0">
            <a:spAutoFit/>
          </a:bodyPr>
          <a:lstStyle/>
          <a:p>
            <a:pPr algn="l" marL="0" indent="0" lvl="1">
              <a:lnSpc>
                <a:spcPts val="8294"/>
              </a:lnSpc>
              <a:spcBef>
                <a:spcPct val="0"/>
              </a:spcBef>
            </a:pPr>
            <a:r>
              <a:rPr lang="en-US" sz="4147">
                <a:solidFill>
                  <a:srgbClr val="000B5D"/>
                </a:solidFill>
                <a:latin typeface="Poppins"/>
              </a:rPr>
              <a:t>Do’s and Don’ts for Success</a:t>
            </a:r>
          </a:p>
        </p:txBody>
      </p:sp>
      <p:sp>
        <p:nvSpPr>
          <p:cNvPr name="TextBox 40" id="40"/>
          <p:cNvSpPr txBox="true"/>
          <p:nvPr/>
        </p:nvSpPr>
        <p:spPr>
          <a:xfrm rot="0">
            <a:off x="7901847" y="8551164"/>
            <a:ext cx="545211" cy="707136"/>
          </a:xfrm>
          <a:prstGeom prst="rect">
            <a:avLst/>
          </a:prstGeom>
        </p:spPr>
        <p:txBody>
          <a:bodyPr anchor="t" rtlCol="false" tIns="0" lIns="0" bIns="0" rIns="0">
            <a:spAutoFit/>
          </a:bodyPr>
          <a:lstStyle/>
          <a:p>
            <a:pPr algn="ctr" marL="0" indent="0" lvl="1">
              <a:lnSpc>
                <a:spcPts val="5652"/>
              </a:lnSpc>
              <a:spcBef>
                <a:spcPct val="0"/>
              </a:spcBef>
            </a:pPr>
            <a:r>
              <a:rPr lang="en-US" sz="3600">
                <a:solidFill>
                  <a:srgbClr val="000B5D"/>
                </a:solidFill>
                <a:latin typeface="Poppins Bold"/>
              </a:rPr>
              <a:t>7</a:t>
            </a:r>
          </a:p>
        </p:txBody>
      </p:sp>
      <p:sp>
        <p:nvSpPr>
          <p:cNvPr name="TextBox 41" id="41"/>
          <p:cNvSpPr txBox="true"/>
          <p:nvPr/>
        </p:nvSpPr>
        <p:spPr>
          <a:xfrm rot="0">
            <a:off x="179796" y="9866933"/>
            <a:ext cx="4544555" cy="196876"/>
          </a:xfrm>
          <a:prstGeom prst="rect">
            <a:avLst/>
          </a:prstGeom>
        </p:spPr>
        <p:txBody>
          <a:bodyPr anchor="t" rtlCol="false" tIns="0" lIns="0" bIns="0" rIns="0">
            <a:spAutoFit/>
          </a:bodyPr>
          <a:lstStyle/>
          <a:p>
            <a:pPr algn="l">
              <a:lnSpc>
                <a:spcPts val="1376"/>
              </a:lnSpc>
            </a:pPr>
            <a:r>
              <a:rPr lang="en-US" sz="1376">
                <a:solidFill>
                  <a:srgbClr val="000B5D"/>
                </a:solidFill>
                <a:latin typeface="Poppins Bold"/>
              </a:rPr>
              <a:t>SMC FOUNDATION GRANTS TRAINING 2024</a:t>
            </a:r>
          </a:p>
        </p:txBody>
      </p:sp>
      <p:sp>
        <p:nvSpPr>
          <p:cNvPr name="TextBox 42" id="42"/>
          <p:cNvSpPr txBox="true"/>
          <p:nvPr/>
        </p:nvSpPr>
        <p:spPr>
          <a:xfrm rot="0">
            <a:off x="17596521" y="176409"/>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Vertical Bar"/>
          <p:cNvSpPr/>
          <p:nvPr/>
        </p:nvSpPr>
        <p:spPr>
          <a:xfrm flipH="false" flipV="false" rot="0">
            <a:off x="16527018" y="-41345"/>
            <a:ext cx="1305767" cy="10044360"/>
          </a:xfrm>
          <a:custGeom>
            <a:avLst/>
            <a:gdLst/>
            <a:ahLst/>
            <a:cxnLst/>
            <a:rect r="r" b="b" t="t" l="l"/>
            <a:pathLst>
              <a:path h="10044360" w="1305767">
                <a:moveTo>
                  <a:pt x="0" y="0"/>
                </a:moveTo>
                <a:lnTo>
                  <a:pt x="1305767" y="0"/>
                </a:lnTo>
                <a:lnTo>
                  <a:pt x="1305767" y="10044361"/>
                </a:lnTo>
                <a:lnTo>
                  <a:pt x="0" y="100443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4875001" y="811452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3195823" y="3754673"/>
            <a:ext cx="11058256" cy="4359851"/>
            <a:chOff x="0" y="0"/>
            <a:chExt cx="14744342" cy="5813135"/>
          </a:xfrm>
        </p:grpSpPr>
        <p:grpSp>
          <p:nvGrpSpPr>
            <p:cNvPr name="Group 7" id="7"/>
            <p:cNvGrpSpPr/>
            <p:nvPr/>
          </p:nvGrpSpPr>
          <p:grpSpPr>
            <a:xfrm rot="0">
              <a:off x="0" y="0"/>
              <a:ext cx="4517398" cy="5813135"/>
              <a:chOff x="0" y="0"/>
              <a:chExt cx="3133810" cy="4032689"/>
            </a:xfrm>
          </p:grpSpPr>
          <p:sp>
            <p:nvSpPr>
              <p:cNvPr name="Freeform 8" id="8"/>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000B5D"/>
              </a:solidFill>
            </p:spPr>
          </p:sp>
        </p:grpSp>
        <p:sp>
          <p:nvSpPr>
            <p:cNvPr name="TextBox 9" id="9"/>
            <p:cNvSpPr txBox="true"/>
            <p:nvPr/>
          </p:nvSpPr>
          <p:spPr>
            <a:xfrm rot="0">
              <a:off x="401583" y="369494"/>
              <a:ext cx="3543510" cy="3281892"/>
            </a:xfrm>
            <a:prstGeom prst="rect">
              <a:avLst/>
            </a:prstGeom>
          </p:spPr>
          <p:txBody>
            <a:bodyPr anchor="t" rtlCol="false" tIns="0" lIns="0" bIns="0" rIns="0">
              <a:spAutoFit/>
            </a:bodyPr>
            <a:lstStyle/>
            <a:p>
              <a:pPr algn="l" marL="0" indent="0" lvl="0">
                <a:lnSpc>
                  <a:spcPts val="3250"/>
                </a:lnSpc>
                <a:spcBef>
                  <a:spcPct val="0"/>
                </a:spcBef>
              </a:pPr>
              <a:r>
                <a:rPr lang="en-US" sz="2500">
                  <a:solidFill>
                    <a:srgbClr val="FFFFFF"/>
                  </a:solidFill>
                  <a:latin typeface="Poppins Bold"/>
                </a:rPr>
                <a:t>IS YOUR REPORTING TIMELINE QUARTERLY, SEMI-ANNUAL, ANNUAL?</a:t>
              </a:r>
            </a:p>
          </p:txBody>
        </p:sp>
        <p:grpSp>
          <p:nvGrpSpPr>
            <p:cNvPr name="Group 10" id="10"/>
            <p:cNvGrpSpPr/>
            <p:nvPr/>
          </p:nvGrpSpPr>
          <p:grpSpPr>
            <a:xfrm rot="0">
              <a:off x="5113472" y="0"/>
              <a:ext cx="4517398" cy="5813135"/>
              <a:chOff x="0" y="0"/>
              <a:chExt cx="3133810" cy="4032689"/>
            </a:xfrm>
          </p:grpSpPr>
          <p:sp>
            <p:nvSpPr>
              <p:cNvPr name="Freeform 11" id="11"/>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000B5D"/>
              </a:solidFill>
            </p:spPr>
          </p:sp>
        </p:grpSp>
        <p:sp>
          <p:nvSpPr>
            <p:cNvPr name="TextBox 12" id="12"/>
            <p:cNvSpPr txBox="true"/>
            <p:nvPr/>
          </p:nvSpPr>
          <p:spPr>
            <a:xfrm rot="0">
              <a:off x="5600416" y="369494"/>
              <a:ext cx="3543510" cy="4374092"/>
            </a:xfrm>
            <a:prstGeom prst="rect">
              <a:avLst/>
            </a:prstGeom>
          </p:spPr>
          <p:txBody>
            <a:bodyPr anchor="t" rtlCol="false" tIns="0" lIns="0" bIns="0" rIns="0">
              <a:spAutoFit/>
            </a:bodyPr>
            <a:lstStyle/>
            <a:p>
              <a:pPr algn="l" marL="0" indent="0" lvl="0">
                <a:lnSpc>
                  <a:spcPts val="3250"/>
                </a:lnSpc>
                <a:spcBef>
                  <a:spcPct val="0"/>
                </a:spcBef>
              </a:pPr>
              <a:r>
                <a:rPr lang="en-US" sz="2500">
                  <a:solidFill>
                    <a:srgbClr val="FFFFFF"/>
                  </a:solidFill>
                  <a:latin typeface="Poppins Bold"/>
                </a:rPr>
                <a:t>WHAT FORMAT IS  REQUIRED FOR THE NARRATIVE TO SHARE THE SUCCESSES AND CHALLENGES OF THE PROJECT?</a:t>
              </a:r>
            </a:p>
          </p:txBody>
        </p:sp>
        <p:grpSp>
          <p:nvGrpSpPr>
            <p:cNvPr name="Group 13" id="13"/>
            <p:cNvGrpSpPr/>
            <p:nvPr/>
          </p:nvGrpSpPr>
          <p:grpSpPr>
            <a:xfrm rot="0">
              <a:off x="10226944" y="0"/>
              <a:ext cx="4517398" cy="5813135"/>
              <a:chOff x="0" y="0"/>
              <a:chExt cx="3133810" cy="4032689"/>
            </a:xfrm>
          </p:grpSpPr>
          <p:sp>
            <p:nvSpPr>
              <p:cNvPr name="Freeform 14" id="14"/>
              <p:cNvSpPr/>
              <p:nvPr/>
            </p:nvSpPr>
            <p:spPr>
              <a:xfrm flipH="false" flipV="false" rot="0">
                <a:off x="0" y="0"/>
                <a:ext cx="3133810" cy="4032690"/>
              </a:xfrm>
              <a:custGeom>
                <a:avLst/>
                <a:gdLst/>
                <a:ahLst/>
                <a:cxnLst/>
                <a:rect r="r" b="b" t="t" l="l"/>
                <a:pathLst>
                  <a:path h="4032690" w="313381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000B5D"/>
              </a:solidFill>
            </p:spPr>
          </p:sp>
        </p:grpSp>
        <p:sp>
          <p:nvSpPr>
            <p:cNvPr name="TextBox 15" id="15"/>
            <p:cNvSpPr txBox="true"/>
            <p:nvPr/>
          </p:nvSpPr>
          <p:spPr>
            <a:xfrm rot="0">
              <a:off x="10713888" y="369494"/>
              <a:ext cx="3543510" cy="2189692"/>
            </a:xfrm>
            <a:prstGeom prst="rect">
              <a:avLst/>
            </a:prstGeom>
          </p:spPr>
          <p:txBody>
            <a:bodyPr anchor="t" rtlCol="false" tIns="0" lIns="0" bIns="0" rIns="0">
              <a:spAutoFit/>
            </a:bodyPr>
            <a:lstStyle/>
            <a:p>
              <a:pPr algn="l" marL="0" indent="0" lvl="0">
                <a:lnSpc>
                  <a:spcPts val="3250"/>
                </a:lnSpc>
                <a:spcBef>
                  <a:spcPct val="0"/>
                </a:spcBef>
              </a:pPr>
              <a:r>
                <a:rPr lang="en-US" sz="2500">
                  <a:solidFill>
                    <a:srgbClr val="FFFFFF"/>
                  </a:solidFill>
                  <a:latin typeface="Poppins Bold"/>
                </a:rPr>
                <a:t>WHAT IS REQUIRED IN THE FISCAL REPORTS?</a:t>
              </a:r>
            </a:p>
          </p:txBody>
        </p:sp>
      </p:grpSp>
      <p:sp>
        <p:nvSpPr>
          <p:cNvPr name="TextBox 16" id="16"/>
          <p:cNvSpPr txBox="true"/>
          <p:nvPr/>
        </p:nvSpPr>
        <p:spPr>
          <a:xfrm rot="0">
            <a:off x="2096887" y="971550"/>
            <a:ext cx="14094227" cy="1943100"/>
          </a:xfrm>
          <a:prstGeom prst="rect">
            <a:avLst/>
          </a:prstGeom>
        </p:spPr>
        <p:txBody>
          <a:bodyPr anchor="t" rtlCol="false" tIns="0" lIns="0" bIns="0" rIns="0">
            <a:spAutoFit/>
          </a:bodyPr>
          <a:lstStyle/>
          <a:p>
            <a:pPr algn="ctr" marL="0" indent="0" lvl="0">
              <a:lnSpc>
                <a:spcPts val="7440"/>
              </a:lnSpc>
              <a:spcBef>
                <a:spcPct val="0"/>
              </a:spcBef>
            </a:pPr>
            <a:r>
              <a:rPr lang="en-US" sz="6200">
                <a:solidFill>
                  <a:srgbClr val="000B5D"/>
                </a:solidFill>
                <a:latin typeface="Poppins Bold"/>
              </a:rPr>
              <a:t>KNOW YOUR REPORTING REQUIREMENTS</a:t>
            </a:r>
          </a:p>
        </p:txBody>
      </p:sp>
      <p:grpSp>
        <p:nvGrpSpPr>
          <p:cNvPr name="Group 17" id="17"/>
          <p:cNvGrpSpPr/>
          <p:nvPr/>
        </p:nvGrpSpPr>
        <p:grpSpPr>
          <a:xfrm rot="0">
            <a:off x="306976" y="8952724"/>
            <a:ext cx="5226873" cy="1539612"/>
            <a:chOff x="0" y="0"/>
            <a:chExt cx="6969164" cy="2052816"/>
          </a:xfrm>
        </p:grpSpPr>
        <p:sp>
          <p:nvSpPr>
            <p:cNvPr name="Freeform 18" id="18"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5"/>
              <a:stretch>
                <a:fillRect l="0" t="0" r="0" b="0"/>
              </a:stretch>
            </a:blipFill>
          </p:spPr>
        </p:sp>
        <p:sp>
          <p:nvSpPr>
            <p:cNvPr name="TextBox 19" id="19"/>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20" id="20"/>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20</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471023" y="624073"/>
            <a:ext cx="7331125" cy="567715"/>
          </a:xfrm>
          <a:prstGeom prst="rect">
            <a:avLst/>
          </a:prstGeom>
        </p:spPr>
        <p:txBody>
          <a:bodyPr anchor="t" rtlCol="false" tIns="0" lIns="0" bIns="0" rIns="0">
            <a:spAutoFit/>
          </a:bodyPr>
          <a:lstStyle/>
          <a:p>
            <a:pPr algn="ctr">
              <a:lnSpc>
                <a:spcPts val="3975"/>
              </a:lnSpc>
              <a:spcBef>
                <a:spcPct val="0"/>
              </a:spcBef>
            </a:pPr>
            <a:r>
              <a:rPr lang="en-US" sz="3975">
                <a:solidFill>
                  <a:srgbClr val="000B5D"/>
                </a:solidFill>
                <a:latin typeface="Poppins Bold"/>
              </a:rPr>
              <a:t>Be Audit Ready at All Times! </a:t>
            </a:r>
          </a:p>
        </p:txBody>
      </p:sp>
      <p:sp>
        <p:nvSpPr>
          <p:cNvPr name="TextBox 3" id="3"/>
          <p:cNvSpPr txBox="true"/>
          <p:nvPr/>
        </p:nvSpPr>
        <p:spPr>
          <a:xfrm rot="0">
            <a:off x="1028700" y="1356090"/>
            <a:ext cx="16215771" cy="1038226"/>
          </a:xfrm>
          <a:prstGeom prst="rect">
            <a:avLst/>
          </a:prstGeom>
        </p:spPr>
        <p:txBody>
          <a:bodyPr anchor="t" rtlCol="false" tIns="0" lIns="0" bIns="0" rIns="0">
            <a:spAutoFit/>
          </a:bodyPr>
          <a:lstStyle/>
          <a:p>
            <a:pPr algn="l">
              <a:lnSpc>
                <a:spcPts val="4199"/>
              </a:lnSpc>
            </a:pPr>
            <a:r>
              <a:rPr lang="en-US" sz="2999">
                <a:solidFill>
                  <a:srgbClr val="000B5D"/>
                </a:solidFill>
                <a:latin typeface="Arimo"/>
              </a:rPr>
              <a:t>This means reviewing the budget each month with the Grant Accountant so that you can catch mistakes before they become difficult to fix including: </a:t>
            </a:r>
          </a:p>
        </p:txBody>
      </p:sp>
      <p:sp>
        <p:nvSpPr>
          <p:cNvPr name="TextBox 4" id="4"/>
          <p:cNvSpPr txBox="true"/>
          <p:nvPr/>
        </p:nvSpPr>
        <p:spPr>
          <a:xfrm rot="0">
            <a:off x="4119672" y="8051078"/>
            <a:ext cx="10382204" cy="514351"/>
          </a:xfrm>
          <a:prstGeom prst="rect">
            <a:avLst/>
          </a:prstGeom>
        </p:spPr>
        <p:txBody>
          <a:bodyPr anchor="t" rtlCol="false" tIns="0" lIns="0" bIns="0" rIns="0">
            <a:spAutoFit/>
          </a:bodyPr>
          <a:lstStyle/>
          <a:p>
            <a:pPr algn="l">
              <a:lnSpc>
                <a:spcPts val="4199"/>
              </a:lnSpc>
            </a:pPr>
            <a:r>
              <a:rPr lang="en-US" sz="2999">
                <a:solidFill>
                  <a:srgbClr val="000B5D"/>
                </a:solidFill>
                <a:latin typeface="Arimo"/>
              </a:rPr>
              <a:t>Salary expenses that seem too high or too low</a:t>
            </a:r>
          </a:p>
        </p:txBody>
      </p:sp>
      <p:sp>
        <p:nvSpPr>
          <p:cNvPr name="Freeform 5" id="5">
            <a:extLst>
              <a:ext uri="{C183D7F6-B498-43B3-948B-1728B52AA6E4}">
                <adec:decorative xmlns:adec="http://schemas.microsoft.com/office/drawing/2017/decorative" val="1"/>
              </a:ext>
            </a:extLst>
          </p:cNvPr>
          <p:cNvSpPr/>
          <p:nvPr/>
        </p:nvSpPr>
        <p:spPr>
          <a:xfrm flipH="false" flipV="false" rot="0">
            <a:off x="0" y="9084436"/>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2773939" y="3937156"/>
            <a:ext cx="11508965" cy="1057442"/>
            <a:chOff x="0" y="0"/>
            <a:chExt cx="15345286" cy="1409922"/>
          </a:xfrm>
        </p:grpSpPr>
        <p:grpSp>
          <p:nvGrpSpPr>
            <p:cNvPr name="Group 7" id="7"/>
            <p:cNvGrpSpPr/>
            <p:nvPr/>
          </p:nvGrpSpPr>
          <p:grpSpPr>
            <a:xfrm rot="0">
              <a:off x="0" y="189588"/>
              <a:ext cx="1029332" cy="1029332"/>
              <a:chOff x="0" y="0"/>
              <a:chExt cx="6350000" cy="6350000"/>
            </a:xfrm>
          </p:grpSpPr>
          <p:sp>
            <p:nvSpPr>
              <p:cNvPr name="Freeform 8" id="8">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9" id="9">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794311" y="58645"/>
              <a:ext cx="13550975" cy="135127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An encumbered expense that is significantly more or less than the actual expense</a:t>
              </a:r>
            </a:p>
          </p:txBody>
        </p:sp>
      </p:grpSp>
      <p:grpSp>
        <p:nvGrpSpPr>
          <p:cNvPr name="Group 11" id="11"/>
          <p:cNvGrpSpPr/>
          <p:nvPr/>
        </p:nvGrpSpPr>
        <p:grpSpPr>
          <a:xfrm rot="0">
            <a:off x="160502" y="9008313"/>
            <a:ext cx="5226873" cy="1539612"/>
            <a:chOff x="0" y="0"/>
            <a:chExt cx="6969164" cy="2052816"/>
          </a:xfrm>
        </p:grpSpPr>
        <p:sp>
          <p:nvSpPr>
            <p:cNvPr name="Freeform 12" id="12"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13" id="13"/>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14" id="14"/>
          <p:cNvSpPr txBox="true"/>
          <p:nvPr/>
        </p:nvSpPr>
        <p:spPr>
          <a:xfrm rot="0">
            <a:off x="4119672" y="5308922"/>
            <a:ext cx="14249140" cy="51815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An encumbered expense that is never charged to the grant</a:t>
            </a:r>
          </a:p>
        </p:txBody>
      </p:sp>
      <p:sp>
        <p:nvSpPr>
          <p:cNvPr name="TextBox 15" id="15"/>
          <p:cNvSpPr txBox="true"/>
          <p:nvPr/>
        </p:nvSpPr>
        <p:spPr>
          <a:xfrm rot="0">
            <a:off x="4119672" y="6703591"/>
            <a:ext cx="14249140" cy="51815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An actual expense that was not approved by the Grant Manager</a:t>
            </a:r>
          </a:p>
        </p:txBody>
      </p:sp>
      <p:sp>
        <p:nvSpPr>
          <p:cNvPr name="TextBox 16" id="16"/>
          <p:cNvSpPr txBox="true"/>
          <p:nvPr/>
        </p:nvSpPr>
        <p:spPr>
          <a:xfrm rot="0">
            <a:off x="4119672" y="2704184"/>
            <a:ext cx="9385824" cy="518158"/>
          </a:xfrm>
          <a:prstGeom prst="rect">
            <a:avLst/>
          </a:prstGeom>
        </p:spPr>
        <p:txBody>
          <a:bodyPr anchor="t" rtlCol="false" tIns="0" lIns="0" bIns="0" rIns="0">
            <a:spAutoFit/>
          </a:bodyPr>
          <a:lstStyle/>
          <a:p>
            <a:pPr algn="l">
              <a:lnSpc>
                <a:spcPts val="4185"/>
              </a:lnSpc>
            </a:pPr>
            <a:r>
              <a:rPr lang="en-US" sz="2700">
                <a:solidFill>
                  <a:srgbClr val="000B5D"/>
                </a:solidFill>
                <a:latin typeface="Poppins"/>
              </a:rPr>
              <a:t>Expenses accidentally charged to the wrong account</a:t>
            </a:r>
          </a:p>
        </p:txBody>
      </p:sp>
      <p:grpSp>
        <p:nvGrpSpPr>
          <p:cNvPr name="Group 17" id="17"/>
          <p:cNvGrpSpPr/>
          <p:nvPr/>
        </p:nvGrpSpPr>
        <p:grpSpPr>
          <a:xfrm rot="0">
            <a:off x="2773939" y="2736532"/>
            <a:ext cx="771999" cy="771999"/>
            <a:chOff x="0" y="0"/>
            <a:chExt cx="6350000" cy="6350000"/>
          </a:xfrm>
        </p:grpSpPr>
        <p:sp>
          <p:nvSpPr>
            <p:cNvPr name="Freeform 18" id="18">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19" id="19">
            <a:extLst>
              <a:ext uri="{C183D7F6-B498-43B3-948B-1728B52AA6E4}">
                <adec:decorative xmlns:adec="http://schemas.microsoft.com/office/drawing/2017/decorative" val="1"/>
              </a:ext>
            </a:extLst>
          </p:cNvPr>
          <p:cNvSpPr/>
          <p:nvPr/>
        </p:nvSpPr>
        <p:spPr>
          <a:xfrm flipH="false" flipV="false" rot="0">
            <a:off x="2773939" y="2594341"/>
            <a:ext cx="924943" cy="785046"/>
          </a:xfrm>
          <a:custGeom>
            <a:avLst/>
            <a:gdLst/>
            <a:ahLst/>
            <a:cxnLst/>
            <a:rect r="r" b="b" t="t" l="l"/>
            <a:pathLst>
              <a:path h="785046" w="924943">
                <a:moveTo>
                  <a:pt x="0" y="0"/>
                </a:moveTo>
                <a:lnTo>
                  <a:pt x="924943" y="0"/>
                </a:lnTo>
                <a:lnTo>
                  <a:pt x="924943" y="785045"/>
                </a:lnTo>
                <a:lnTo>
                  <a:pt x="0" y="7850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0" id="20"/>
          <p:cNvGrpSpPr/>
          <p:nvPr/>
        </p:nvGrpSpPr>
        <p:grpSpPr>
          <a:xfrm rot="0">
            <a:off x="2745092" y="6562725"/>
            <a:ext cx="924943" cy="914190"/>
            <a:chOff x="0" y="0"/>
            <a:chExt cx="1233258" cy="1218920"/>
          </a:xfrm>
        </p:grpSpPr>
        <p:grpSp>
          <p:nvGrpSpPr>
            <p:cNvPr name="Group 21" id="21"/>
            <p:cNvGrpSpPr/>
            <p:nvPr/>
          </p:nvGrpSpPr>
          <p:grpSpPr>
            <a:xfrm rot="0">
              <a:off x="0" y="189588"/>
              <a:ext cx="1029332" cy="1029332"/>
              <a:chOff x="0" y="0"/>
              <a:chExt cx="6350000" cy="6350000"/>
            </a:xfrm>
          </p:grpSpPr>
          <p:sp>
            <p:nvSpPr>
              <p:cNvPr name="Freeform 22" id="22">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23" id="23">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4" id="24"/>
          <p:cNvGrpSpPr/>
          <p:nvPr/>
        </p:nvGrpSpPr>
        <p:grpSpPr>
          <a:xfrm rot="0">
            <a:off x="2773939" y="7941646"/>
            <a:ext cx="924943" cy="914190"/>
            <a:chOff x="0" y="0"/>
            <a:chExt cx="1233258" cy="1218920"/>
          </a:xfrm>
        </p:grpSpPr>
        <p:grpSp>
          <p:nvGrpSpPr>
            <p:cNvPr name="Group 25" id="25"/>
            <p:cNvGrpSpPr/>
            <p:nvPr/>
          </p:nvGrpSpPr>
          <p:grpSpPr>
            <a:xfrm rot="0">
              <a:off x="0" y="189588"/>
              <a:ext cx="1029332" cy="1029332"/>
              <a:chOff x="0" y="0"/>
              <a:chExt cx="6350000" cy="6350000"/>
            </a:xfrm>
          </p:grpSpPr>
          <p:sp>
            <p:nvSpPr>
              <p:cNvPr name="Freeform 26" id="26">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27" id="27">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8" id="28"/>
          <p:cNvGrpSpPr/>
          <p:nvPr/>
        </p:nvGrpSpPr>
        <p:grpSpPr>
          <a:xfrm rot="0">
            <a:off x="2773939" y="5219910"/>
            <a:ext cx="924943" cy="914190"/>
            <a:chOff x="0" y="0"/>
            <a:chExt cx="1233258" cy="1218920"/>
          </a:xfrm>
        </p:grpSpPr>
        <p:grpSp>
          <p:nvGrpSpPr>
            <p:cNvPr name="Group 29" id="29"/>
            <p:cNvGrpSpPr/>
            <p:nvPr/>
          </p:nvGrpSpPr>
          <p:grpSpPr>
            <a:xfrm rot="0">
              <a:off x="0" y="189588"/>
              <a:ext cx="1029332" cy="1029332"/>
              <a:chOff x="0" y="0"/>
              <a:chExt cx="6350000" cy="6350000"/>
            </a:xfrm>
          </p:grpSpPr>
          <p:sp>
            <p:nvSpPr>
              <p:cNvPr name="Freeform 30" id="30">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31" id="31">
              <a:extLst>
                <a:ext uri="{C183D7F6-B498-43B3-948B-1728B52AA6E4}">
                  <adec:decorative xmlns:adec="http://schemas.microsoft.com/office/drawing/2017/decorative" val="1"/>
                </a:ext>
              </a:extLst>
            </p:cNvPr>
            <p:cNvSpPr/>
            <p:nvPr/>
          </p:nvSpPr>
          <p:spPr>
            <a:xfrm flipH="false" flipV="false" rot="0">
              <a:off x="0" y="0"/>
              <a:ext cx="1233258" cy="1046727"/>
            </a:xfrm>
            <a:custGeom>
              <a:avLst/>
              <a:gdLst/>
              <a:ahLst/>
              <a:cxnLst/>
              <a:rect r="r" b="b" t="t" l="l"/>
              <a:pathLst>
                <a:path h="1046727" w="1233258">
                  <a:moveTo>
                    <a:pt x="0" y="0"/>
                  </a:moveTo>
                  <a:lnTo>
                    <a:pt x="1233258" y="0"/>
                  </a:lnTo>
                  <a:lnTo>
                    <a:pt x="1233258" y="1046727"/>
                  </a:lnTo>
                  <a:lnTo>
                    <a:pt x="0" y="1046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32" id="32"/>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21</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Vertical Bar"/>
          <p:cNvSpPr/>
          <p:nvPr/>
        </p:nvSpPr>
        <p:spPr>
          <a:xfrm flipH="false" flipV="false" rot="-2816630">
            <a:off x="14154574" y="-2102649"/>
            <a:ext cx="1305767" cy="10044360"/>
          </a:xfrm>
          <a:custGeom>
            <a:avLst/>
            <a:gdLst/>
            <a:ahLst/>
            <a:cxnLst/>
            <a:rect r="r" b="b" t="t" l="l"/>
            <a:pathLst>
              <a:path h="10044360" w="1305767">
                <a:moveTo>
                  <a:pt x="0" y="0"/>
                </a:moveTo>
                <a:lnTo>
                  <a:pt x="1305767" y="0"/>
                </a:lnTo>
                <a:lnTo>
                  <a:pt x="1305767" y="10044360"/>
                </a:lnTo>
                <a:lnTo>
                  <a:pt x="0" y="100443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3" id="3">
            <a:extLst>
              <a:ext uri="{C183D7F6-B498-43B3-948B-1728B52AA6E4}">
                <adec:decorative xmlns:adec="http://schemas.microsoft.com/office/drawing/2017/decorative" val="1"/>
              </a:ext>
            </a:extLst>
          </p:cNvPr>
          <p:cNvSpPr/>
          <p:nvPr/>
        </p:nvSpPr>
        <p:spPr>
          <a:xfrm rot="7973380">
            <a:off x="15123097" y="-5847839"/>
            <a:ext cx="6699900" cy="16125027"/>
          </a:xfrm>
          <a:prstGeom prst="rect">
            <a:avLst/>
          </a:prstGeom>
          <a:solidFill>
            <a:srgbClr val="D4D4D4"/>
          </a:solidFill>
        </p:spPr>
      </p:sp>
      <p:sp>
        <p:nvSpPr>
          <p:cNvPr name="Freeform 4" id="4">
            <a:extLst>
              <a:ext uri="{C183D7F6-B498-43B3-948B-1728B52AA6E4}">
                <adec:decorative xmlns:adec="http://schemas.microsoft.com/office/drawing/2017/decorative" val="1"/>
              </a:ext>
            </a:extLst>
          </p:cNvPr>
          <p:cNvSpPr/>
          <p:nvPr/>
        </p:nvSpPr>
        <p:spPr>
          <a:xfrm flipH="false" flipV="false" rot="-5400000">
            <a:off x="5927051" y="2283507"/>
            <a:ext cx="1771303" cy="13625405"/>
          </a:xfrm>
          <a:custGeom>
            <a:avLst/>
            <a:gdLst/>
            <a:ahLst/>
            <a:cxnLst/>
            <a:rect r="r" b="b" t="t" l="l"/>
            <a:pathLst>
              <a:path h="13625405" w="1771303">
                <a:moveTo>
                  <a:pt x="0" y="0"/>
                </a:moveTo>
                <a:lnTo>
                  <a:pt x="1771303" y="0"/>
                </a:lnTo>
                <a:lnTo>
                  <a:pt x="1771303" y="13625406"/>
                </a:lnTo>
                <a:lnTo>
                  <a:pt x="0" y="136254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5" id="5">
            <a:extLst>
              <a:ext uri="{C183D7F6-B498-43B3-948B-1728B52AA6E4}">
                <adec:decorative xmlns:adec="http://schemas.microsoft.com/office/drawing/2017/decorative" val="1"/>
              </a:ext>
            </a:extLst>
          </p:cNvPr>
          <p:cNvSpPr/>
          <p:nvPr/>
        </p:nvSpPr>
        <p:spPr>
          <a:xfrm rot="-2287810">
            <a:off x="7759555" y="6421812"/>
            <a:ext cx="18999489" cy="8313765"/>
          </a:xfrm>
          <a:prstGeom prst="rect">
            <a:avLst/>
          </a:prstGeom>
          <a:solidFill>
            <a:srgbClr val="000B5D"/>
          </a:solidFill>
        </p:spPr>
      </p:sp>
      <p:sp>
        <p:nvSpPr>
          <p:cNvPr name="TextBox 6" id="6"/>
          <p:cNvSpPr txBox="true"/>
          <p:nvPr/>
        </p:nvSpPr>
        <p:spPr>
          <a:xfrm rot="0">
            <a:off x="1651451" y="3207646"/>
            <a:ext cx="9528177" cy="4438650"/>
          </a:xfrm>
          <a:prstGeom prst="rect">
            <a:avLst/>
          </a:prstGeom>
        </p:spPr>
        <p:txBody>
          <a:bodyPr anchor="t" rtlCol="false" tIns="0" lIns="0" bIns="0" rIns="0">
            <a:spAutoFit/>
          </a:bodyPr>
          <a:lstStyle/>
          <a:p>
            <a:pPr algn="l" marL="0" indent="0" lvl="0">
              <a:lnSpc>
                <a:spcPts val="11400"/>
              </a:lnSpc>
            </a:pPr>
            <a:r>
              <a:rPr lang="en-US" sz="9500">
                <a:solidFill>
                  <a:srgbClr val="000B5D"/>
                </a:solidFill>
                <a:latin typeface="Poppins Bold"/>
              </a:rPr>
              <a:t>DO’S AND DON’TS FOR SUCCESS:</a:t>
            </a:r>
          </a:p>
        </p:txBody>
      </p:sp>
      <p:grpSp>
        <p:nvGrpSpPr>
          <p:cNvPr name="Group 7" id="7"/>
          <p:cNvGrpSpPr/>
          <p:nvPr/>
        </p:nvGrpSpPr>
        <p:grpSpPr>
          <a:xfrm rot="0">
            <a:off x="343134" y="8326404"/>
            <a:ext cx="5226873" cy="1539612"/>
            <a:chOff x="0" y="0"/>
            <a:chExt cx="6969164" cy="2052816"/>
          </a:xfrm>
        </p:grpSpPr>
        <p:sp>
          <p:nvSpPr>
            <p:cNvPr name="Freeform 8" id="8"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9" id="9"/>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10" id="10"/>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22</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rot="-5400000">
            <a:off x="11302938" y="5322612"/>
            <a:ext cx="18999489" cy="8313765"/>
          </a:xfrm>
          <a:prstGeom prst="rect">
            <a:avLst/>
          </a:prstGeom>
          <a:solidFill>
            <a:srgbClr val="000B5D"/>
          </a:solidFill>
        </p:spPr>
      </p:sp>
      <p:sp>
        <p:nvSpPr>
          <p:cNvPr name="Freeform 3" id="3" descr="Vertical Bar"/>
          <p:cNvSpPr/>
          <p:nvPr/>
        </p:nvSpPr>
        <p:spPr>
          <a:xfrm flipH="false" flipV="false" rot="-2816630">
            <a:off x="18246670" y="-3770730"/>
            <a:ext cx="1305767" cy="10044360"/>
          </a:xfrm>
          <a:custGeom>
            <a:avLst/>
            <a:gdLst/>
            <a:ahLst/>
            <a:cxnLst/>
            <a:rect r="r" b="b" t="t" l="l"/>
            <a:pathLst>
              <a:path h="10044360" w="1305767">
                <a:moveTo>
                  <a:pt x="0" y="0"/>
                </a:moveTo>
                <a:lnTo>
                  <a:pt x="1305767" y="0"/>
                </a:lnTo>
                <a:lnTo>
                  <a:pt x="1305767" y="10044361"/>
                </a:lnTo>
                <a:lnTo>
                  <a:pt x="0" y="100443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a:extLst>
              <a:ext uri="{C183D7F6-B498-43B3-948B-1728B52AA6E4}">
                <adec:decorative xmlns:adec="http://schemas.microsoft.com/office/drawing/2017/decorative" val="1"/>
              </a:ext>
            </a:extLst>
          </p:cNvPr>
          <p:cNvSpPr/>
          <p:nvPr/>
        </p:nvSpPr>
        <p:spPr>
          <a:xfrm rot="7973380">
            <a:off x="19578106" y="-7519814"/>
            <a:ext cx="6699900" cy="16125027"/>
          </a:xfrm>
          <a:prstGeom prst="rect">
            <a:avLst/>
          </a:prstGeom>
          <a:solidFill>
            <a:srgbClr val="00A7E1"/>
          </a:solidFill>
        </p:spPr>
      </p:sp>
      <p:sp>
        <p:nvSpPr>
          <p:cNvPr name="TextBox 5" id="5"/>
          <p:cNvSpPr txBox="true"/>
          <p:nvPr/>
        </p:nvSpPr>
        <p:spPr>
          <a:xfrm rot="0">
            <a:off x="9404556" y="1920883"/>
            <a:ext cx="7053632" cy="1625962"/>
          </a:xfrm>
          <a:prstGeom prst="rect">
            <a:avLst/>
          </a:prstGeom>
        </p:spPr>
        <p:txBody>
          <a:bodyPr anchor="t" rtlCol="false" tIns="0" lIns="0" bIns="0" rIns="0">
            <a:spAutoFit/>
          </a:bodyPr>
          <a:lstStyle/>
          <a:p>
            <a:pPr algn="l">
              <a:lnSpc>
                <a:spcPts val="3212"/>
              </a:lnSpc>
            </a:pPr>
            <a:r>
              <a:rPr lang="en-US" sz="2471">
                <a:solidFill>
                  <a:srgbClr val="000B5D"/>
                </a:solidFill>
                <a:latin typeface="Poppins Bold"/>
              </a:rPr>
              <a:t>Don’t lobby, don’t politic, don’t entertain, and don’t support religious activities. Each of these activities is strictly prohibited by nearly all funding sources</a:t>
            </a:r>
          </a:p>
        </p:txBody>
      </p:sp>
      <p:sp>
        <p:nvSpPr>
          <p:cNvPr name="Freeform 6" id="6">
            <a:extLst>
              <a:ext uri="{C183D7F6-B498-43B3-948B-1728B52AA6E4}">
                <adec:decorative xmlns:adec="http://schemas.microsoft.com/office/drawing/2017/decorative" val="1"/>
              </a:ext>
            </a:extLst>
          </p:cNvPr>
          <p:cNvSpPr/>
          <p:nvPr/>
        </p:nvSpPr>
        <p:spPr>
          <a:xfrm flipH="false" flipV="false" rot="0">
            <a:off x="8637640" y="1978033"/>
            <a:ext cx="579304" cy="579304"/>
          </a:xfrm>
          <a:custGeom>
            <a:avLst/>
            <a:gdLst/>
            <a:ahLst/>
            <a:cxnLst/>
            <a:rect r="r" b="b" t="t" l="l"/>
            <a:pathLst>
              <a:path h="579304" w="579304">
                <a:moveTo>
                  <a:pt x="0" y="0"/>
                </a:moveTo>
                <a:lnTo>
                  <a:pt x="579304" y="0"/>
                </a:lnTo>
                <a:lnTo>
                  <a:pt x="579304" y="579304"/>
                </a:lnTo>
                <a:lnTo>
                  <a:pt x="0" y="5793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a:extLst>
              <a:ext uri="{C183D7F6-B498-43B3-948B-1728B52AA6E4}">
                <adec:decorative xmlns:adec="http://schemas.microsoft.com/office/drawing/2017/decorative" val="1"/>
              </a:ext>
            </a:extLst>
          </p:cNvPr>
          <p:cNvSpPr/>
          <p:nvPr/>
        </p:nvSpPr>
        <p:spPr>
          <a:xfrm flipH="false" flipV="false" rot="0">
            <a:off x="8637640" y="4471803"/>
            <a:ext cx="579304" cy="579304"/>
          </a:xfrm>
          <a:custGeom>
            <a:avLst/>
            <a:gdLst/>
            <a:ahLst/>
            <a:cxnLst/>
            <a:rect r="r" b="b" t="t" l="l"/>
            <a:pathLst>
              <a:path h="579304" w="579304">
                <a:moveTo>
                  <a:pt x="0" y="0"/>
                </a:moveTo>
                <a:lnTo>
                  <a:pt x="579304" y="0"/>
                </a:lnTo>
                <a:lnTo>
                  <a:pt x="579304" y="579304"/>
                </a:lnTo>
                <a:lnTo>
                  <a:pt x="0" y="5793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a:extLst>
              <a:ext uri="{C183D7F6-B498-43B3-948B-1728B52AA6E4}">
                <adec:decorative xmlns:adec="http://schemas.microsoft.com/office/drawing/2017/decorative" val="1"/>
              </a:ext>
            </a:extLst>
          </p:cNvPr>
          <p:cNvSpPr/>
          <p:nvPr/>
        </p:nvSpPr>
        <p:spPr>
          <a:xfrm flipH="false" flipV="false" rot="0">
            <a:off x="8593271" y="6873230"/>
            <a:ext cx="579304" cy="579304"/>
          </a:xfrm>
          <a:custGeom>
            <a:avLst/>
            <a:gdLst/>
            <a:ahLst/>
            <a:cxnLst/>
            <a:rect r="r" b="b" t="t" l="l"/>
            <a:pathLst>
              <a:path h="579304" w="579304">
                <a:moveTo>
                  <a:pt x="0" y="0"/>
                </a:moveTo>
                <a:lnTo>
                  <a:pt x="579304" y="0"/>
                </a:lnTo>
                <a:lnTo>
                  <a:pt x="579304" y="579304"/>
                </a:lnTo>
                <a:lnTo>
                  <a:pt x="0" y="5793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0">
            <a:off x="324893" y="8885104"/>
            <a:ext cx="5226873" cy="1539612"/>
            <a:chOff x="0" y="0"/>
            <a:chExt cx="6969164" cy="2052816"/>
          </a:xfrm>
        </p:grpSpPr>
        <p:sp>
          <p:nvSpPr>
            <p:cNvPr name="Freeform 10" id="10"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11" id="11"/>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Freeform 12" id="12">
            <a:extLst>
              <a:ext uri="{C183D7F6-B498-43B3-948B-1728B52AA6E4}">
                <adec:decorative xmlns:adec="http://schemas.microsoft.com/office/drawing/2017/decorative" val="1"/>
              </a:ext>
            </a:extLst>
          </p:cNvPr>
          <p:cNvSpPr/>
          <p:nvPr/>
        </p:nvSpPr>
        <p:spPr>
          <a:xfrm flipH="false" flipV="false" rot="0">
            <a:off x="617845" y="6873230"/>
            <a:ext cx="601418" cy="601418"/>
          </a:xfrm>
          <a:custGeom>
            <a:avLst/>
            <a:gdLst/>
            <a:ahLst/>
            <a:cxnLst/>
            <a:rect r="r" b="b" t="t" l="l"/>
            <a:pathLst>
              <a:path h="601418" w="601418">
                <a:moveTo>
                  <a:pt x="0" y="0"/>
                </a:moveTo>
                <a:lnTo>
                  <a:pt x="601418" y="0"/>
                </a:lnTo>
                <a:lnTo>
                  <a:pt x="601418" y="601419"/>
                </a:lnTo>
                <a:lnTo>
                  <a:pt x="0" y="6014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1415134" y="4447533"/>
            <a:ext cx="6504464" cy="834758"/>
          </a:xfrm>
          <a:prstGeom prst="rect">
            <a:avLst/>
          </a:prstGeom>
        </p:spPr>
        <p:txBody>
          <a:bodyPr anchor="t" rtlCol="false" tIns="0" lIns="0" bIns="0" rIns="0">
            <a:spAutoFit/>
          </a:bodyPr>
          <a:lstStyle/>
          <a:p>
            <a:pPr algn="l">
              <a:lnSpc>
                <a:spcPts val="3277"/>
              </a:lnSpc>
            </a:pPr>
            <a:r>
              <a:rPr lang="en-US" sz="2521">
                <a:solidFill>
                  <a:srgbClr val="000B5D"/>
                </a:solidFill>
                <a:latin typeface="Poppins Bold"/>
              </a:rPr>
              <a:t>Keep up with budget; the college will be held accountable for your stewardship</a:t>
            </a:r>
          </a:p>
        </p:txBody>
      </p:sp>
      <p:sp>
        <p:nvSpPr>
          <p:cNvPr name="Freeform 14" id="14">
            <a:extLst>
              <a:ext uri="{C183D7F6-B498-43B3-948B-1728B52AA6E4}">
                <adec:decorative xmlns:adec="http://schemas.microsoft.com/office/drawing/2017/decorative" val="1"/>
              </a:ext>
            </a:extLst>
          </p:cNvPr>
          <p:cNvSpPr/>
          <p:nvPr/>
        </p:nvSpPr>
        <p:spPr>
          <a:xfrm flipH="false" flipV="false" rot="0">
            <a:off x="617845" y="4495158"/>
            <a:ext cx="601418" cy="601418"/>
          </a:xfrm>
          <a:custGeom>
            <a:avLst/>
            <a:gdLst/>
            <a:ahLst/>
            <a:cxnLst/>
            <a:rect r="r" b="b" t="t" l="l"/>
            <a:pathLst>
              <a:path h="601418" w="601418">
                <a:moveTo>
                  <a:pt x="0" y="0"/>
                </a:moveTo>
                <a:lnTo>
                  <a:pt x="601418" y="0"/>
                </a:lnTo>
                <a:lnTo>
                  <a:pt x="601418" y="601418"/>
                </a:lnTo>
                <a:lnTo>
                  <a:pt x="0" y="6014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a:extLst>
              <a:ext uri="{C183D7F6-B498-43B3-948B-1728B52AA6E4}">
                <adec:decorative xmlns:adec="http://schemas.microsoft.com/office/drawing/2017/decorative" val="1"/>
              </a:ext>
            </a:extLst>
          </p:cNvPr>
          <p:cNvSpPr/>
          <p:nvPr/>
        </p:nvSpPr>
        <p:spPr>
          <a:xfrm flipH="false" flipV="false" rot="0">
            <a:off x="617845" y="1978033"/>
            <a:ext cx="601418" cy="601418"/>
          </a:xfrm>
          <a:custGeom>
            <a:avLst/>
            <a:gdLst/>
            <a:ahLst/>
            <a:cxnLst/>
            <a:rect r="r" b="b" t="t" l="l"/>
            <a:pathLst>
              <a:path h="601418" w="601418">
                <a:moveTo>
                  <a:pt x="0" y="0"/>
                </a:moveTo>
                <a:lnTo>
                  <a:pt x="601418" y="0"/>
                </a:lnTo>
                <a:lnTo>
                  <a:pt x="601418" y="601418"/>
                </a:lnTo>
                <a:lnTo>
                  <a:pt x="0" y="6014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1415134" y="1911358"/>
            <a:ext cx="6775653" cy="1317625"/>
          </a:xfrm>
          <a:prstGeom prst="rect">
            <a:avLst/>
          </a:prstGeom>
        </p:spPr>
        <p:txBody>
          <a:bodyPr anchor="t" rtlCol="false" tIns="0" lIns="0" bIns="0" rIns="0">
            <a:spAutoFit/>
          </a:bodyPr>
          <a:lstStyle/>
          <a:p>
            <a:pPr algn="l">
              <a:lnSpc>
                <a:spcPts val="3499"/>
              </a:lnSpc>
            </a:pPr>
            <a:r>
              <a:rPr lang="en-US" sz="2499">
                <a:solidFill>
                  <a:srgbClr val="000B5D"/>
                </a:solidFill>
                <a:latin typeface="Poppins Bold"/>
              </a:rPr>
              <a:t>Carefully read all correspondence from the funding source; pay attention to due dates and prioritize grant tasks</a:t>
            </a:r>
          </a:p>
        </p:txBody>
      </p:sp>
      <p:sp>
        <p:nvSpPr>
          <p:cNvPr name="TextBox 17" id="17"/>
          <p:cNvSpPr txBox="true"/>
          <p:nvPr/>
        </p:nvSpPr>
        <p:spPr>
          <a:xfrm rot="0">
            <a:off x="1415134" y="6806555"/>
            <a:ext cx="6504464" cy="1317625"/>
          </a:xfrm>
          <a:prstGeom prst="rect">
            <a:avLst/>
          </a:prstGeom>
        </p:spPr>
        <p:txBody>
          <a:bodyPr anchor="t" rtlCol="false" tIns="0" lIns="0" bIns="0" rIns="0">
            <a:spAutoFit/>
          </a:bodyPr>
          <a:lstStyle/>
          <a:p>
            <a:pPr algn="l">
              <a:lnSpc>
                <a:spcPts val="3499"/>
              </a:lnSpc>
            </a:pPr>
            <a:r>
              <a:rPr lang="en-US" sz="2499">
                <a:solidFill>
                  <a:srgbClr val="000B5D"/>
                </a:solidFill>
                <a:latin typeface="Poppins Bold"/>
              </a:rPr>
              <a:t>Ask questions and utilize all members of your Grant Team. The sheer volume of information can be daunting</a:t>
            </a:r>
          </a:p>
        </p:txBody>
      </p:sp>
      <p:sp>
        <p:nvSpPr>
          <p:cNvPr name="TextBox 18" id="18"/>
          <p:cNvSpPr txBox="true"/>
          <p:nvPr/>
        </p:nvSpPr>
        <p:spPr>
          <a:xfrm rot="0">
            <a:off x="9314160" y="6806555"/>
            <a:ext cx="7234424" cy="1755775"/>
          </a:xfrm>
          <a:prstGeom prst="rect">
            <a:avLst/>
          </a:prstGeom>
        </p:spPr>
        <p:txBody>
          <a:bodyPr anchor="t" rtlCol="false" tIns="0" lIns="0" bIns="0" rIns="0">
            <a:spAutoFit/>
          </a:bodyPr>
          <a:lstStyle/>
          <a:p>
            <a:pPr algn="l">
              <a:lnSpc>
                <a:spcPts val="3499"/>
              </a:lnSpc>
            </a:pPr>
            <a:r>
              <a:rPr lang="en-US" sz="2499">
                <a:solidFill>
                  <a:srgbClr val="000B5D"/>
                </a:solidFill>
                <a:latin typeface="Poppins Bold"/>
              </a:rPr>
              <a:t>Don’t use grant funds to supplant existing resources, meaning you cannot use grant funds to pay for existing costs that would otherwise be paid by the college</a:t>
            </a:r>
          </a:p>
        </p:txBody>
      </p:sp>
      <p:sp>
        <p:nvSpPr>
          <p:cNvPr name="TextBox 19" id="19"/>
          <p:cNvSpPr txBox="true"/>
          <p:nvPr/>
        </p:nvSpPr>
        <p:spPr>
          <a:xfrm rot="0">
            <a:off x="9404556" y="4428483"/>
            <a:ext cx="6764364" cy="879475"/>
          </a:xfrm>
          <a:prstGeom prst="rect">
            <a:avLst/>
          </a:prstGeom>
        </p:spPr>
        <p:txBody>
          <a:bodyPr anchor="t" rtlCol="false" tIns="0" lIns="0" bIns="0" rIns="0">
            <a:spAutoFit/>
          </a:bodyPr>
          <a:lstStyle/>
          <a:p>
            <a:pPr algn="l">
              <a:lnSpc>
                <a:spcPts val="3499"/>
              </a:lnSpc>
            </a:pPr>
            <a:r>
              <a:rPr lang="en-US" sz="2499">
                <a:solidFill>
                  <a:srgbClr val="000B5D"/>
                </a:solidFill>
                <a:latin typeface="Poppins Bold"/>
              </a:rPr>
              <a:t>Don’t purchase from or award contracts to relatives and friends</a:t>
            </a:r>
          </a:p>
        </p:txBody>
      </p:sp>
      <p:sp>
        <p:nvSpPr>
          <p:cNvPr name="TextBox 20" id="20"/>
          <p:cNvSpPr txBox="true"/>
          <p:nvPr/>
        </p:nvSpPr>
        <p:spPr>
          <a:xfrm rot="0">
            <a:off x="3569771" y="904875"/>
            <a:ext cx="1233190" cy="768351"/>
          </a:xfrm>
          <a:prstGeom prst="rect">
            <a:avLst/>
          </a:prstGeom>
        </p:spPr>
        <p:txBody>
          <a:bodyPr anchor="t" rtlCol="false" tIns="0" lIns="0" bIns="0" rIns="0">
            <a:spAutoFit/>
          </a:bodyPr>
          <a:lstStyle/>
          <a:p>
            <a:pPr algn="ctr">
              <a:lnSpc>
                <a:spcPts val="5949"/>
              </a:lnSpc>
            </a:pPr>
            <a:r>
              <a:rPr lang="en-US" sz="4249">
                <a:solidFill>
                  <a:srgbClr val="000B5D"/>
                </a:solidFill>
                <a:latin typeface="Poppins Ultra-Bold"/>
              </a:rPr>
              <a:t>Do’s</a:t>
            </a:r>
          </a:p>
        </p:txBody>
      </p:sp>
      <p:sp>
        <p:nvSpPr>
          <p:cNvPr name="TextBox 21" id="21"/>
          <p:cNvSpPr txBox="true"/>
          <p:nvPr/>
        </p:nvSpPr>
        <p:spPr>
          <a:xfrm rot="0">
            <a:off x="11739849" y="904875"/>
            <a:ext cx="1830735" cy="768351"/>
          </a:xfrm>
          <a:prstGeom prst="rect">
            <a:avLst/>
          </a:prstGeom>
        </p:spPr>
        <p:txBody>
          <a:bodyPr anchor="t" rtlCol="false" tIns="0" lIns="0" bIns="0" rIns="0">
            <a:spAutoFit/>
          </a:bodyPr>
          <a:lstStyle/>
          <a:p>
            <a:pPr algn="ctr">
              <a:lnSpc>
                <a:spcPts val="5949"/>
              </a:lnSpc>
            </a:pPr>
            <a:r>
              <a:rPr lang="en-US" sz="4249">
                <a:solidFill>
                  <a:srgbClr val="000B5D"/>
                </a:solidFill>
                <a:latin typeface="Poppins Ultra-Bold"/>
              </a:rPr>
              <a:t>Don’ts</a:t>
            </a:r>
          </a:p>
        </p:txBody>
      </p:sp>
      <p:sp>
        <p:nvSpPr>
          <p:cNvPr name="TextBox 22" id="22"/>
          <p:cNvSpPr txBox="true"/>
          <p:nvPr/>
        </p:nvSpPr>
        <p:spPr>
          <a:xfrm rot="0">
            <a:off x="17540040" y="377281"/>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23</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56305"/>
            <a:ext cx="11011041" cy="2653211"/>
          </a:xfrm>
          <a:prstGeom prst="rect">
            <a:avLst/>
          </a:prstGeom>
        </p:spPr>
        <p:txBody>
          <a:bodyPr anchor="t" rtlCol="false" tIns="0" lIns="0" bIns="0" rIns="0">
            <a:spAutoFit/>
          </a:bodyPr>
          <a:lstStyle/>
          <a:p>
            <a:pPr algn="l" marL="0" indent="0" lvl="0">
              <a:lnSpc>
                <a:spcPts val="6869"/>
              </a:lnSpc>
              <a:spcBef>
                <a:spcPct val="0"/>
              </a:spcBef>
            </a:pPr>
            <a:r>
              <a:rPr lang="en-US" sz="5821" u="none">
                <a:solidFill>
                  <a:srgbClr val="000B5D"/>
                </a:solidFill>
                <a:latin typeface="Poppins"/>
              </a:rPr>
              <a:t>For more detailed guidance, please refer to the SMC Grant Management Handbook:</a:t>
            </a:r>
          </a:p>
        </p:txBody>
      </p:sp>
      <p:sp>
        <p:nvSpPr>
          <p:cNvPr name="Freeform 3" id="3">
            <a:extLst>
              <a:ext uri="{C183D7F6-B498-43B3-948B-1728B52AA6E4}">
                <adec:decorative xmlns:adec="http://schemas.microsoft.com/office/drawing/2017/decorative" val="1"/>
              </a:ext>
            </a:extLst>
          </p:cNvPr>
          <p:cNvSpPr/>
          <p:nvPr/>
        </p:nvSpPr>
        <p:spPr>
          <a:xfrm flipH="false" flipV="false" rot="0">
            <a:off x="0" y="8618220"/>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3728054">
            <a:off x="11898155" y="-1989851"/>
            <a:ext cx="14944277" cy="14833373"/>
          </a:xfrm>
          <a:custGeom>
            <a:avLst/>
            <a:gdLst/>
            <a:ahLst/>
            <a:cxnLst/>
            <a:rect r="r" b="b" t="t" l="l"/>
            <a:pathLst>
              <a:path h="14833373" w="14944277">
                <a:moveTo>
                  <a:pt x="0" y="0"/>
                </a:moveTo>
                <a:lnTo>
                  <a:pt x="14944277" y="0"/>
                </a:lnTo>
                <a:lnTo>
                  <a:pt x="14944277" y="14833373"/>
                </a:lnTo>
                <a:lnTo>
                  <a:pt x="0" y="148333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306976" y="8618220"/>
            <a:ext cx="5226873" cy="1539612"/>
            <a:chOff x="0" y="0"/>
            <a:chExt cx="6969164" cy="2052816"/>
          </a:xfrm>
        </p:grpSpPr>
        <p:sp>
          <p:nvSpPr>
            <p:cNvPr name="Freeform 6" id="6" descr="Santa Monica College"/>
            <p:cNvSpPr/>
            <p:nvPr/>
          </p:nvSpPr>
          <p:spPr>
            <a:xfrm flipH="false" flipV="false" rot="0">
              <a:off x="0" y="0"/>
              <a:ext cx="1586267" cy="2052816"/>
            </a:xfrm>
            <a:custGeom>
              <a:avLst/>
              <a:gdLst/>
              <a:ahLst/>
              <a:cxnLst/>
              <a:rect r="r" b="b" t="t" l="l"/>
              <a:pathLst>
                <a:path h="2052816" w="1586267">
                  <a:moveTo>
                    <a:pt x="0" y="0"/>
                  </a:moveTo>
                  <a:lnTo>
                    <a:pt x="1586267" y="0"/>
                  </a:lnTo>
                  <a:lnTo>
                    <a:pt x="1586267" y="2052816"/>
                  </a:lnTo>
                  <a:lnTo>
                    <a:pt x="0" y="2052816"/>
                  </a:lnTo>
                  <a:lnTo>
                    <a:pt x="0" y="0"/>
                  </a:lnTo>
                  <a:close/>
                </a:path>
              </a:pathLst>
            </a:custGeom>
            <a:blipFill>
              <a:blip r:embed="rId7"/>
              <a:stretch>
                <a:fillRect l="0" t="0" r="0" b="0"/>
              </a:stretch>
            </a:blipFill>
          </p:spPr>
        </p:sp>
        <p:sp>
          <p:nvSpPr>
            <p:cNvPr name="TextBox 7" id="7"/>
            <p:cNvSpPr txBox="true"/>
            <p:nvPr/>
          </p:nvSpPr>
          <p:spPr>
            <a:xfrm rot="0">
              <a:off x="1808668" y="763723"/>
              <a:ext cx="5160497" cy="286292"/>
            </a:xfrm>
            <a:prstGeom prst="rect">
              <a:avLst/>
            </a:prstGeom>
          </p:spPr>
          <p:txBody>
            <a:bodyPr anchor="t" rtlCol="false" tIns="0" lIns="0" bIns="0" rIns="0">
              <a:spAutoFit/>
            </a:bodyPr>
            <a:lstStyle/>
            <a:p>
              <a:pPr algn="l">
                <a:lnSpc>
                  <a:spcPts val="1427"/>
                </a:lnSpc>
              </a:pPr>
              <a:r>
                <a:rPr lang="en-US" sz="1427">
                  <a:solidFill>
                    <a:srgbClr val="000B5D"/>
                  </a:solidFill>
                  <a:latin typeface="Poppins Bold"/>
                </a:rPr>
                <a:t>SMC FOUNDATION GRANTS TRAINING 2024</a:t>
              </a:r>
            </a:p>
          </p:txBody>
        </p:sp>
      </p:grpSp>
      <p:sp>
        <p:nvSpPr>
          <p:cNvPr name="TextBox 8" id="8"/>
          <p:cNvSpPr txBox="true"/>
          <p:nvPr/>
        </p:nvSpPr>
        <p:spPr>
          <a:xfrm rot="0">
            <a:off x="1028700" y="6212923"/>
            <a:ext cx="8787774" cy="838581"/>
          </a:xfrm>
          <a:prstGeom prst="rect">
            <a:avLst/>
          </a:prstGeom>
        </p:spPr>
        <p:txBody>
          <a:bodyPr anchor="t" rtlCol="false" tIns="0" lIns="0" bIns="0" rIns="0">
            <a:spAutoFit/>
          </a:bodyPr>
          <a:lstStyle/>
          <a:p>
            <a:pPr algn="l">
              <a:lnSpc>
                <a:spcPts val="2111"/>
              </a:lnSpc>
            </a:pPr>
            <a:r>
              <a:rPr lang="en-US" sz="2199">
                <a:solidFill>
                  <a:srgbClr val="000B5D"/>
                </a:solidFill>
                <a:latin typeface="Poppins Medium"/>
              </a:rPr>
              <a:t>Link to the Grant Management Handbook  can be found </a:t>
            </a:r>
            <a:r>
              <a:rPr lang="en-US" sz="2199" u="sng">
                <a:solidFill>
                  <a:srgbClr val="000B5D"/>
                </a:solidFill>
                <a:latin typeface="Poppins Medium"/>
                <a:hlinkClick r:id="rId8" tooltip="https://smcollege.sharepoint.com/:b:/s/SMCFoundationTeam/EZx_08pW06lLjgHoyoUs9MkBsXjpuxZ5YI7pLd-Jirav0g?e=LYDvu1"/>
              </a:rPr>
              <a:t>here</a:t>
            </a:r>
          </a:p>
          <a:p>
            <a:pPr algn="l">
              <a:lnSpc>
                <a:spcPts val="2111"/>
              </a:lnSpc>
            </a:pPr>
          </a:p>
          <a:p>
            <a:pPr algn="l">
              <a:lnSpc>
                <a:spcPts val="2111"/>
              </a:lnSpc>
            </a:pPr>
            <a:r>
              <a:rPr lang="en-US" sz="2199">
                <a:solidFill>
                  <a:srgbClr val="000B5D"/>
                </a:solidFill>
                <a:latin typeface="Poppins Medium"/>
              </a:rPr>
              <a:t>Or, contact the SMC Grant Office with any questions</a:t>
            </a:r>
          </a:p>
        </p:txBody>
      </p:sp>
      <p:sp>
        <p:nvSpPr>
          <p:cNvPr name="TextBox 9" id="9"/>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24</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1052411" y="5686070"/>
            <a:ext cx="725004" cy="725004"/>
          </a:xfrm>
          <a:custGeom>
            <a:avLst/>
            <a:gdLst/>
            <a:ahLst/>
            <a:cxnLst/>
            <a:rect r="r" b="b" t="t" l="l"/>
            <a:pathLst>
              <a:path h="725004" w="725004">
                <a:moveTo>
                  <a:pt x="0" y="0"/>
                </a:moveTo>
                <a:lnTo>
                  <a:pt x="725004" y="0"/>
                </a:lnTo>
                <a:lnTo>
                  <a:pt x="725004" y="725004"/>
                </a:lnTo>
                <a:lnTo>
                  <a:pt x="0" y="7250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052411" y="6511720"/>
            <a:ext cx="725004" cy="725004"/>
          </a:xfrm>
          <a:custGeom>
            <a:avLst/>
            <a:gdLst/>
            <a:ahLst/>
            <a:cxnLst/>
            <a:rect r="r" b="b" t="t" l="l"/>
            <a:pathLst>
              <a:path h="725004" w="725004">
                <a:moveTo>
                  <a:pt x="0" y="0"/>
                </a:moveTo>
                <a:lnTo>
                  <a:pt x="725004" y="0"/>
                </a:lnTo>
                <a:lnTo>
                  <a:pt x="725004" y="725003"/>
                </a:lnTo>
                <a:lnTo>
                  <a:pt x="0" y="7250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a:extLst>
              <a:ext uri="{C183D7F6-B498-43B3-948B-1728B52AA6E4}">
                <adec:decorative xmlns:adec="http://schemas.microsoft.com/office/drawing/2017/decorative" val="1"/>
              </a:ext>
            </a:extLst>
          </p:cNvPr>
          <p:cNvSpPr/>
          <p:nvPr/>
        </p:nvSpPr>
        <p:spPr>
          <a:xfrm flipH="false" flipV="false" rot="0">
            <a:off x="1040556" y="8166644"/>
            <a:ext cx="725004" cy="725004"/>
          </a:xfrm>
          <a:custGeom>
            <a:avLst/>
            <a:gdLst/>
            <a:ahLst/>
            <a:cxnLst/>
            <a:rect r="r" b="b" t="t" l="l"/>
            <a:pathLst>
              <a:path h="725004" w="725004">
                <a:moveTo>
                  <a:pt x="0" y="0"/>
                </a:moveTo>
                <a:lnTo>
                  <a:pt x="725003" y="0"/>
                </a:lnTo>
                <a:lnTo>
                  <a:pt x="725003" y="725003"/>
                </a:lnTo>
                <a:lnTo>
                  <a:pt x="0" y="7250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a:extLst>
              <a:ext uri="{C183D7F6-B498-43B3-948B-1728B52AA6E4}">
                <adec:decorative xmlns:adec="http://schemas.microsoft.com/office/drawing/2017/decorative" val="1"/>
              </a:ext>
            </a:extLst>
          </p:cNvPr>
          <p:cNvSpPr/>
          <p:nvPr/>
        </p:nvSpPr>
        <p:spPr>
          <a:xfrm flipH="false" flipV="false" rot="0">
            <a:off x="1040556" y="7333254"/>
            <a:ext cx="736859" cy="736859"/>
          </a:xfrm>
          <a:custGeom>
            <a:avLst/>
            <a:gdLst/>
            <a:ahLst/>
            <a:cxnLst/>
            <a:rect r="r" b="b" t="t" l="l"/>
            <a:pathLst>
              <a:path h="736859" w="736859">
                <a:moveTo>
                  <a:pt x="0" y="0"/>
                </a:moveTo>
                <a:lnTo>
                  <a:pt x="736859" y="0"/>
                </a:lnTo>
                <a:lnTo>
                  <a:pt x="736859" y="736859"/>
                </a:lnTo>
                <a:lnTo>
                  <a:pt x="0" y="73685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6" id="6"/>
          <p:cNvGrpSpPr/>
          <p:nvPr/>
        </p:nvGrpSpPr>
        <p:grpSpPr>
          <a:xfrm rot="0">
            <a:off x="-2493754" y="9258300"/>
            <a:ext cx="4185210" cy="2172476"/>
            <a:chOff x="0" y="0"/>
            <a:chExt cx="1345639" cy="698500"/>
          </a:xfrm>
        </p:grpSpPr>
        <p:sp>
          <p:nvSpPr>
            <p:cNvPr name="Freeform 7" id="7">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8" id="8"/>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9" id="9"/>
          <p:cNvGrpSpPr/>
          <p:nvPr/>
        </p:nvGrpSpPr>
        <p:grpSpPr>
          <a:xfrm rot="0">
            <a:off x="-2201820" y="9825097"/>
            <a:ext cx="8377487" cy="2964361"/>
            <a:chOff x="0" y="0"/>
            <a:chExt cx="1974009" cy="698500"/>
          </a:xfrm>
        </p:grpSpPr>
        <p:sp>
          <p:nvSpPr>
            <p:cNvPr name="Freeform 10" id="10">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11" id="11"/>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grpSp>
        <p:nvGrpSpPr>
          <p:cNvPr name="Group 12" id="12"/>
          <p:cNvGrpSpPr/>
          <p:nvPr/>
        </p:nvGrpSpPr>
        <p:grpSpPr>
          <a:xfrm rot="0">
            <a:off x="14032027" y="1255392"/>
            <a:ext cx="5466887" cy="2330394"/>
            <a:chOff x="0" y="0"/>
            <a:chExt cx="1638616" cy="698500"/>
          </a:xfrm>
        </p:grpSpPr>
        <p:sp>
          <p:nvSpPr>
            <p:cNvPr name="Freeform 13" id="13">
              <a:extLst>
                <a:ext uri="{C183D7F6-B498-43B3-948B-1728B52AA6E4}">
                  <adec:decorative xmlns:adec="http://schemas.microsoft.com/office/drawing/2017/decorative" val="1"/>
                </a:ext>
              </a:extLst>
            </p:cNvPr>
            <p:cNvSpPr/>
            <p:nvPr/>
          </p:nvSpPr>
          <p:spPr>
            <a:xfrm flipH="false" flipV="false" rot="0">
              <a:off x="2991" y="0"/>
              <a:ext cx="1632633" cy="698500"/>
            </a:xfrm>
            <a:custGeom>
              <a:avLst/>
              <a:gdLst/>
              <a:ahLst/>
              <a:cxnLst/>
              <a:rect r="r" b="b" t="t" l="l"/>
              <a:pathLst>
                <a:path h="698500" w="1632633">
                  <a:moveTo>
                    <a:pt x="1627791" y="362714"/>
                  </a:moveTo>
                  <a:lnTo>
                    <a:pt x="1440259" y="685036"/>
                  </a:lnTo>
                  <a:cubicBezTo>
                    <a:pt x="1435409" y="693372"/>
                    <a:pt x="1426492" y="698500"/>
                    <a:pt x="1416847" y="698500"/>
                  </a:cubicBezTo>
                  <a:lnTo>
                    <a:pt x="215787" y="698500"/>
                  </a:lnTo>
                  <a:cubicBezTo>
                    <a:pt x="206142" y="698500"/>
                    <a:pt x="197225" y="693372"/>
                    <a:pt x="192375" y="685036"/>
                  </a:cubicBezTo>
                  <a:lnTo>
                    <a:pt x="4843" y="362714"/>
                  </a:lnTo>
                  <a:cubicBezTo>
                    <a:pt x="0" y="354391"/>
                    <a:pt x="0" y="344109"/>
                    <a:pt x="4843" y="335786"/>
                  </a:cubicBezTo>
                  <a:lnTo>
                    <a:pt x="192375" y="13464"/>
                  </a:lnTo>
                  <a:cubicBezTo>
                    <a:pt x="197225" y="5128"/>
                    <a:pt x="206142" y="0"/>
                    <a:pt x="215787" y="0"/>
                  </a:cubicBezTo>
                  <a:lnTo>
                    <a:pt x="1416847" y="0"/>
                  </a:lnTo>
                  <a:cubicBezTo>
                    <a:pt x="1426492" y="0"/>
                    <a:pt x="1435409" y="5128"/>
                    <a:pt x="1440259" y="13464"/>
                  </a:cubicBezTo>
                  <a:lnTo>
                    <a:pt x="1627791" y="335786"/>
                  </a:lnTo>
                  <a:cubicBezTo>
                    <a:pt x="1632634" y="344109"/>
                    <a:pt x="1632634" y="354391"/>
                    <a:pt x="1627791" y="362714"/>
                  </a:cubicBezTo>
                  <a:close/>
                </a:path>
              </a:pathLst>
            </a:custGeom>
            <a:solidFill>
              <a:srgbClr val="00ADEF"/>
            </a:solidFill>
          </p:spPr>
        </p:sp>
        <p:sp>
          <p:nvSpPr>
            <p:cNvPr name="TextBox 14" id="14"/>
            <p:cNvSpPr txBox="true"/>
            <p:nvPr/>
          </p:nvSpPr>
          <p:spPr>
            <a:xfrm>
              <a:off x="114300" y="19050"/>
              <a:ext cx="1410016" cy="679450"/>
            </a:xfrm>
            <a:prstGeom prst="rect">
              <a:avLst/>
            </a:prstGeom>
          </p:spPr>
          <p:txBody>
            <a:bodyPr anchor="ctr" rtlCol="false" tIns="50800" lIns="50800" bIns="50800" rIns="50800"/>
            <a:lstStyle/>
            <a:p>
              <a:pPr algn="ctr">
                <a:lnSpc>
                  <a:spcPts val="2376"/>
                </a:lnSpc>
              </a:pPr>
            </a:p>
          </p:txBody>
        </p:sp>
      </p:grpSp>
      <p:grpSp>
        <p:nvGrpSpPr>
          <p:cNvPr name="Group 15" id="15"/>
          <p:cNvGrpSpPr/>
          <p:nvPr/>
        </p:nvGrpSpPr>
        <p:grpSpPr>
          <a:xfrm rot="0">
            <a:off x="11075875" y="1832983"/>
            <a:ext cx="9831143" cy="8448639"/>
            <a:chOff x="0" y="0"/>
            <a:chExt cx="812800" cy="698500"/>
          </a:xfrm>
        </p:grpSpPr>
        <p:sp>
          <p:nvSpPr>
            <p:cNvPr name="Freeform 16" id="16">
              <a:extLst>
                <a:ext uri="{C183D7F6-B498-43B3-948B-1728B52AA6E4}">
                  <adec:decorative xmlns:adec="http://schemas.microsoft.com/office/drawing/2017/decorative" val="1"/>
                </a:ext>
              </a:extLst>
            </p:cNvPr>
            <p:cNvSpPr/>
            <p:nvPr/>
          </p:nvSpPr>
          <p:spPr>
            <a:xfrm flipH="false" flipV="false" rot="0">
              <a:off x="1663" y="0"/>
              <a:ext cx="809473" cy="698500"/>
            </a:xfrm>
            <a:custGeom>
              <a:avLst/>
              <a:gdLst/>
              <a:ahLst/>
              <a:cxnLst/>
              <a:rect r="r" b="b" t="t" l="l"/>
              <a:pathLst>
                <a:path h="698500" w="809473">
                  <a:moveTo>
                    <a:pt x="806781" y="356737"/>
                  </a:moveTo>
                  <a:lnTo>
                    <a:pt x="612293" y="691013"/>
                  </a:lnTo>
                  <a:cubicBezTo>
                    <a:pt x="609596" y="695648"/>
                    <a:pt x="604638" y="698500"/>
                    <a:pt x="599275" y="698500"/>
                  </a:cubicBezTo>
                  <a:lnTo>
                    <a:pt x="210199" y="698500"/>
                  </a:lnTo>
                  <a:cubicBezTo>
                    <a:pt x="204836" y="698500"/>
                    <a:pt x="199878" y="695648"/>
                    <a:pt x="197181" y="691013"/>
                  </a:cubicBezTo>
                  <a:lnTo>
                    <a:pt x="2693" y="356737"/>
                  </a:lnTo>
                  <a:cubicBezTo>
                    <a:pt x="0" y="352109"/>
                    <a:pt x="0" y="346391"/>
                    <a:pt x="2693" y="341763"/>
                  </a:cubicBezTo>
                  <a:lnTo>
                    <a:pt x="197181" y="7487"/>
                  </a:lnTo>
                  <a:cubicBezTo>
                    <a:pt x="199878" y="2852"/>
                    <a:pt x="204836" y="0"/>
                    <a:pt x="210199" y="0"/>
                  </a:cubicBezTo>
                  <a:lnTo>
                    <a:pt x="599275" y="0"/>
                  </a:lnTo>
                  <a:cubicBezTo>
                    <a:pt x="604638" y="0"/>
                    <a:pt x="609596" y="2852"/>
                    <a:pt x="612293" y="7487"/>
                  </a:cubicBezTo>
                  <a:lnTo>
                    <a:pt x="806781" y="341763"/>
                  </a:lnTo>
                  <a:cubicBezTo>
                    <a:pt x="809474" y="346391"/>
                    <a:pt x="809474" y="352109"/>
                    <a:pt x="806781" y="356737"/>
                  </a:cubicBezTo>
                  <a:close/>
                </a:path>
              </a:pathLst>
            </a:custGeom>
            <a:solidFill>
              <a:srgbClr val="000B5D"/>
            </a:solidFill>
          </p:spPr>
        </p:sp>
        <p:sp>
          <p:nvSpPr>
            <p:cNvPr name="TextBox 17" id="1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8" id="18"/>
          <p:cNvGrpSpPr/>
          <p:nvPr/>
        </p:nvGrpSpPr>
        <p:grpSpPr>
          <a:xfrm rot="0">
            <a:off x="9144000" y="7048208"/>
            <a:ext cx="4473900" cy="3874196"/>
            <a:chOff x="0" y="0"/>
            <a:chExt cx="4282440" cy="3708400"/>
          </a:xfrm>
        </p:grpSpPr>
        <p:sp>
          <p:nvSpPr>
            <p:cNvPr name="Freeform 19" id="19">
              <a:extLst>
                <a:ext uri="{C183D7F6-B498-43B3-948B-1728B52AA6E4}">
                  <adec:decorative xmlns:adec="http://schemas.microsoft.com/office/drawing/2017/decorative" val="1"/>
                </a:ext>
              </a:extLst>
            </p:cNvPr>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11"/>
              <a:stretch>
                <a:fillRect l="-23463" t="0" r="-23463" b="0"/>
              </a:stretch>
            </a:blipFill>
          </p:spPr>
        </p:sp>
      </p:grpSp>
      <p:grpSp>
        <p:nvGrpSpPr>
          <p:cNvPr name="Group 20" id="20"/>
          <p:cNvGrpSpPr/>
          <p:nvPr/>
        </p:nvGrpSpPr>
        <p:grpSpPr>
          <a:xfrm rot="0">
            <a:off x="12073883" y="8985306"/>
            <a:ext cx="2711731" cy="2330394"/>
            <a:chOff x="0" y="0"/>
            <a:chExt cx="812800" cy="698500"/>
          </a:xfrm>
        </p:grpSpPr>
        <p:sp>
          <p:nvSpPr>
            <p:cNvPr name="Freeform 21" id="21">
              <a:extLst>
                <a:ext uri="{C183D7F6-B498-43B3-948B-1728B52AA6E4}">
                  <adec:decorative xmlns:adec="http://schemas.microsoft.com/office/drawing/2017/decorative" val="1"/>
                </a:ext>
              </a:extLst>
            </p:cNvPr>
            <p:cNvSpPr/>
            <p:nvPr/>
          </p:nvSpPr>
          <p:spPr>
            <a:xfrm flipH="false" flipV="false" rot="0">
              <a:off x="6030" y="0"/>
              <a:ext cx="800739" cy="698500"/>
            </a:xfrm>
            <a:custGeom>
              <a:avLst/>
              <a:gdLst/>
              <a:ahLst/>
              <a:cxnLst/>
              <a:rect r="r" b="b" t="t" l="l"/>
              <a:pathLst>
                <a:path h="698500" w="800739">
                  <a:moveTo>
                    <a:pt x="790977" y="376395"/>
                  </a:moveTo>
                  <a:lnTo>
                    <a:pt x="619363" y="671355"/>
                  </a:lnTo>
                  <a:cubicBezTo>
                    <a:pt x="609585" y="688161"/>
                    <a:pt x="591609" y="698500"/>
                    <a:pt x="572165" y="698500"/>
                  </a:cubicBezTo>
                  <a:lnTo>
                    <a:pt x="228575" y="698500"/>
                  </a:lnTo>
                  <a:cubicBezTo>
                    <a:pt x="209131" y="698500"/>
                    <a:pt x="191155" y="688161"/>
                    <a:pt x="181377" y="671355"/>
                  </a:cubicBezTo>
                  <a:lnTo>
                    <a:pt x="9763" y="376395"/>
                  </a:lnTo>
                  <a:cubicBezTo>
                    <a:pt x="0" y="359615"/>
                    <a:pt x="0" y="338885"/>
                    <a:pt x="9763" y="322105"/>
                  </a:cubicBezTo>
                  <a:lnTo>
                    <a:pt x="181377" y="27145"/>
                  </a:lnTo>
                  <a:cubicBezTo>
                    <a:pt x="191155" y="10339"/>
                    <a:pt x="209131" y="0"/>
                    <a:pt x="228575" y="0"/>
                  </a:cubicBezTo>
                  <a:lnTo>
                    <a:pt x="572165" y="0"/>
                  </a:lnTo>
                  <a:cubicBezTo>
                    <a:pt x="591609" y="0"/>
                    <a:pt x="609585" y="10339"/>
                    <a:pt x="619363" y="27145"/>
                  </a:cubicBezTo>
                  <a:lnTo>
                    <a:pt x="790977" y="322105"/>
                  </a:lnTo>
                  <a:cubicBezTo>
                    <a:pt x="800740" y="338885"/>
                    <a:pt x="800740" y="359615"/>
                    <a:pt x="790977" y="376395"/>
                  </a:cubicBezTo>
                  <a:close/>
                </a:path>
              </a:pathLst>
            </a:custGeom>
            <a:solidFill>
              <a:srgbClr val="000B5D"/>
            </a:solidFill>
          </p:spPr>
        </p:sp>
        <p:sp>
          <p:nvSpPr>
            <p:cNvPr name="TextBox 22" id="22"/>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23" id="23"/>
          <p:cNvGrpSpPr/>
          <p:nvPr/>
        </p:nvGrpSpPr>
        <p:grpSpPr>
          <a:xfrm rot="0">
            <a:off x="8121536" y="7871802"/>
            <a:ext cx="1917447" cy="1647806"/>
            <a:chOff x="0" y="0"/>
            <a:chExt cx="812800" cy="698500"/>
          </a:xfrm>
        </p:grpSpPr>
        <p:sp>
          <p:nvSpPr>
            <p:cNvPr name="Freeform 24" id="24">
              <a:extLst>
                <a:ext uri="{C183D7F6-B498-43B3-948B-1728B52AA6E4}">
                  <adec:decorative xmlns:adec="http://schemas.microsoft.com/office/drawing/2017/decorative" val="1"/>
                </a:ext>
              </a:extLst>
            </p:cNvPr>
            <p:cNvSpPr/>
            <p:nvPr/>
          </p:nvSpPr>
          <p:spPr>
            <a:xfrm flipH="false" flipV="false" rot="0">
              <a:off x="8529" y="0"/>
              <a:ext cx="795743" cy="698500"/>
            </a:xfrm>
            <a:custGeom>
              <a:avLst/>
              <a:gdLst/>
              <a:ahLst/>
              <a:cxnLst/>
              <a:rect r="r" b="b" t="t" l="l"/>
              <a:pathLst>
                <a:path h="698500" w="795743">
                  <a:moveTo>
                    <a:pt x="781936" y="387639"/>
                  </a:moveTo>
                  <a:lnTo>
                    <a:pt x="623406" y="660111"/>
                  </a:lnTo>
                  <a:cubicBezTo>
                    <a:pt x="609578" y="683878"/>
                    <a:pt x="584155" y="698500"/>
                    <a:pt x="556657" y="698500"/>
                  </a:cubicBezTo>
                  <a:lnTo>
                    <a:pt x="239085" y="698500"/>
                  </a:lnTo>
                  <a:cubicBezTo>
                    <a:pt x="211587" y="698500"/>
                    <a:pt x="186164" y="683878"/>
                    <a:pt x="172336" y="660111"/>
                  </a:cubicBezTo>
                  <a:lnTo>
                    <a:pt x="13806" y="387639"/>
                  </a:lnTo>
                  <a:cubicBezTo>
                    <a:pt x="0" y="363908"/>
                    <a:pt x="0" y="334592"/>
                    <a:pt x="13806" y="310861"/>
                  </a:cubicBezTo>
                  <a:lnTo>
                    <a:pt x="172336" y="38389"/>
                  </a:lnTo>
                  <a:cubicBezTo>
                    <a:pt x="186164" y="14622"/>
                    <a:pt x="211587" y="0"/>
                    <a:pt x="239085" y="0"/>
                  </a:cubicBezTo>
                  <a:lnTo>
                    <a:pt x="556657" y="0"/>
                  </a:lnTo>
                  <a:cubicBezTo>
                    <a:pt x="584155" y="0"/>
                    <a:pt x="609578" y="14622"/>
                    <a:pt x="623406" y="38389"/>
                  </a:cubicBezTo>
                  <a:lnTo>
                    <a:pt x="781936" y="310861"/>
                  </a:lnTo>
                  <a:cubicBezTo>
                    <a:pt x="795742" y="334592"/>
                    <a:pt x="795742" y="363908"/>
                    <a:pt x="781936" y="387639"/>
                  </a:cubicBezTo>
                  <a:close/>
                </a:path>
              </a:pathLst>
            </a:custGeom>
            <a:solidFill>
              <a:srgbClr val="00ADEF"/>
            </a:solidFill>
          </p:spPr>
        </p:sp>
        <p:sp>
          <p:nvSpPr>
            <p:cNvPr name="TextBox 25" id="25"/>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26" id="26">
            <a:extLst>
              <a:ext uri="{C183D7F6-B498-43B3-948B-1728B52AA6E4}">
                <adec:decorative xmlns:adec="http://schemas.microsoft.com/office/drawing/2017/decorative" val="1"/>
              </a:ext>
            </a:extLst>
          </p:cNvPr>
          <p:cNvSpPr/>
          <p:nvPr/>
        </p:nvSpPr>
        <p:spPr>
          <a:xfrm flipH="false" flipV="false" rot="0">
            <a:off x="12481164" y="3348368"/>
            <a:ext cx="5596019" cy="4818276"/>
          </a:xfrm>
          <a:custGeom>
            <a:avLst/>
            <a:gdLst/>
            <a:ahLst/>
            <a:cxnLst/>
            <a:rect r="r" b="b" t="t" l="l"/>
            <a:pathLst>
              <a:path h="4818276" w="5596019">
                <a:moveTo>
                  <a:pt x="0" y="0"/>
                </a:moveTo>
                <a:lnTo>
                  <a:pt x="5596020" y="0"/>
                </a:lnTo>
                <a:lnTo>
                  <a:pt x="5596020" y="4818276"/>
                </a:lnTo>
                <a:lnTo>
                  <a:pt x="0" y="4818276"/>
                </a:lnTo>
                <a:lnTo>
                  <a:pt x="0" y="0"/>
                </a:lnTo>
                <a:close/>
              </a:path>
            </a:pathLst>
          </a:custGeom>
          <a:blipFill>
            <a:blip r:embed="rId12"/>
            <a:stretch>
              <a:fillRect l="0" t="0" r="0" b="0"/>
            </a:stretch>
          </a:blipFill>
        </p:spPr>
      </p:sp>
      <p:sp>
        <p:nvSpPr>
          <p:cNvPr name="TextBox 27" id="27"/>
          <p:cNvSpPr txBox="true"/>
          <p:nvPr/>
        </p:nvSpPr>
        <p:spPr>
          <a:xfrm rot="0">
            <a:off x="1040556" y="1698282"/>
            <a:ext cx="9423384" cy="1244589"/>
          </a:xfrm>
          <a:prstGeom prst="rect">
            <a:avLst/>
          </a:prstGeom>
        </p:spPr>
        <p:txBody>
          <a:bodyPr anchor="t" rtlCol="false" tIns="0" lIns="0" bIns="0" rIns="0">
            <a:spAutoFit/>
          </a:bodyPr>
          <a:lstStyle/>
          <a:p>
            <a:pPr algn="l">
              <a:lnSpc>
                <a:spcPts val="9595"/>
              </a:lnSpc>
            </a:pPr>
            <a:r>
              <a:rPr lang="en-US" sz="6854">
                <a:solidFill>
                  <a:srgbClr val="000B5D"/>
                </a:solidFill>
                <a:latin typeface="Poppins Semi-Bold"/>
              </a:rPr>
              <a:t>THANK YOU!</a:t>
            </a:r>
          </a:p>
        </p:txBody>
      </p:sp>
      <p:sp>
        <p:nvSpPr>
          <p:cNvPr name="TextBox 28" id="28"/>
          <p:cNvSpPr txBox="true"/>
          <p:nvPr/>
        </p:nvSpPr>
        <p:spPr>
          <a:xfrm rot="0">
            <a:off x="1986923" y="5800577"/>
            <a:ext cx="2699867" cy="429316"/>
          </a:xfrm>
          <a:prstGeom prst="rect">
            <a:avLst/>
          </a:prstGeom>
        </p:spPr>
        <p:txBody>
          <a:bodyPr anchor="t" rtlCol="false" tIns="0" lIns="0" bIns="0" rIns="0">
            <a:spAutoFit/>
          </a:bodyPr>
          <a:lstStyle/>
          <a:p>
            <a:pPr algn="l">
              <a:lnSpc>
                <a:spcPts val="3383"/>
              </a:lnSpc>
              <a:spcBef>
                <a:spcPct val="0"/>
              </a:spcBef>
            </a:pPr>
            <a:r>
              <a:rPr lang="en-US" sz="2416">
                <a:solidFill>
                  <a:srgbClr val="000B5D"/>
                </a:solidFill>
                <a:latin typeface="Poppins"/>
              </a:rPr>
              <a:t>310-434-4180 </a:t>
            </a:r>
          </a:p>
        </p:txBody>
      </p:sp>
      <p:sp>
        <p:nvSpPr>
          <p:cNvPr name="TextBox 29" id="29"/>
          <p:cNvSpPr txBox="true"/>
          <p:nvPr/>
        </p:nvSpPr>
        <p:spPr>
          <a:xfrm rot="0">
            <a:off x="1986923" y="6626226"/>
            <a:ext cx="3847563" cy="429316"/>
          </a:xfrm>
          <a:prstGeom prst="rect">
            <a:avLst/>
          </a:prstGeom>
        </p:spPr>
        <p:txBody>
          <a:bodyPr anchor="t" rtlCol="false" tIns="0" lIns="0" bIns="0" rIns="0">
            <a:spAutoFit/>
          </a:bodyPr>
          <a:lstStyle/>
          <a:p>
            <a:pPr algn="l">
              <a:lnSpc>
                <a:spcPts val="3383"/>
              </a:lnSpc>
              <a:spcBef>
                <a:spcPct val="0"/>
              </a:spcBef>
            </a:pPr>
            <a:r>
              <a:rPr lang="en-US" sz="2416">
                <a:solidFill>
                  <a:srgbClr val="000B5D"/>
                </a:solidFill>
                <a:latin typeface="Poppins"/>
              </a:rPr>
              <a:t>www.smc.edu/grants</a:t>
            </a:r>
          </a:p>
        </p:txBody>
      </p:sp>
      <p:sp>
        <p:nvSpPr>
          <p:cNvPr name="TextBox 30" id="30"/>
          <p:cNvSpPr txBox="true"/>
          <p:nvPr/>
        </p:nvSpPr>
        <p:spPr>
          <a:xfrm rot="0">
            <a:off x="1986923" y="7453688"/>
            <a:ext cx="4337831" cy="429316"/>
          </a:xfrm>
          <a:prstGeom prst="rect">
            <a:avLst/>
          </a:prstGeom>
        </p:spPr>
        <p:txBody>
          <a:bodyPr anchor="t" rtlCol="false" tIns="0" lIns="0" bIns="0" rIns="0">
            <a:spAutoFit/>
          </a:bodyPr>
          <a:lstStyle/>
          <a:p>
            <a:pPr algn="l">
              <a:lnSpc>
                <a:spcPts val="3383"/>
              </a:lnSpc>
              <a:spcBef>
                <a:spcPct val="0"/>
              </a:spcBef>
            </a:pPr>
            <a:r>
              <a:rPr lang="en-US" sz="2416">
                <a:solidFill>
                  <a:srgbClr val="000B5D"/>
                </a:solidFill>
                <a:latin typeface="Poppins"/>
              </a:rPr>
              <a:t>beidleman_tracy@smc.edu</a:t>
            </a:r>
          </a:p>
        </p:txBody>
      </p:sp>
      <p:sp>
        <p:nvSpPr>
          <p:cNvPr name="TextBox 31" id="31"/>
          <p:cNvSpPr txBox="true"/>
          <p:nvPr/>
        </p:nvSpPr>
        <p:spPr>
          <a:xfrm rot="0">
            <a:off x="1986923" y="8281150"/>
            <a:ext cx="5407374" cy="853347"/>
          </a:xfrm>
          <a:prstGeom prst="rect">
            <a:avLst/>
          </a:prstGeom>
        </p:spPr>
        <p:txBody>
          <a:bodyPr anchor="t" rtlCol="false" tIns="0" lIns="0" bIns="0" rIns="0">
            <a:spAutoFit/>
          </a:bodyPr>
          <a:lstStyle/>
          <a:p>
            <a:pPr algn="l">
              <a:lnSpc>
                <a:spcPts val="3383"/>
              </a:lnSpc>
            </a:pPr>
            <a:r>
              <a:rPr lang="en-US" sz="2416">
                <a:solidFill>
                  <a:srgbClr val="000B5D"/>
                </a:solidFill>
                <a:latin typeface="Poppins"/>
              </a:rPr>
              <a:t>Foundation Office</a:t>
            </a:r>
          </a:p>
          <a:p>
            <a:pPr algn="l">
              <a:lnSpc>
                <a:spcPts val="3383"/>
              </a:lnSpc>
              <a:spcBef>
                <a:spcPct val="0"/>
              </a:spcBef>
            </a:pPr>
            <a:r>
              <a:rPr lang="en-US" sz="2416">
                <a:solidFill>
                  <a:srgbClr val="000B5D"/>
                </a:solidFill>
                <a:latin typeface="Poppins"/>
              </a:rPr>
              <a:t>1516 Pico Boulevard, Santa Monica</a:t>
            </a:r>
          </a:p>
        </p:txBody>
      </p:sp>
      <p:sp>
        <p:nvSpPr>
          <p:cNvPr name="TextBox 32" id="32"/>
          <p:cNvSpPr txBox="true"/>
          <p:nvPr/>
        </p:nvSpPr>
        <p:spPr>
          <a:xfrm rot="0">
            <a:off x="17540040" y="176409"/>
            <a:ext cx="226070"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25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8226" y="2029950"/>
            <a:ext cx="1517940" cy="1304480"/>
            <a:chOff x="0" y="0"/>
            <a:chExt cx="812800" cy="698500"/>
          </a:xfrm>
        </p:grpSpPr>
        <p:sp>
          <p:nvSpPr>
            <p:cNvPr name="Freeform 3" id="3">
              <a:extLst>
                <a:ext uri="{C183D7F6-B498-43B3-948B-1728B52AA6E4}">
                  <adec:decorative xmlns:adec="http://schemas.microsoft.com/office/drawing/2017/decorative" val="1"/>
                </a:ext>
              </a:extLst>
            </p:cNvPr>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653668" y="8205134"/>
            <a:ext cx="4185210" cy="2172476"/>
            <a:chOff x="0" y="0"/>
            <a:chExt cx="1345639" cy="698500"/>
          </a:xfrm>
        </p:grpSpPr>
        <p:sp>
          <p:nvSpPr>
            <p:cNvPr name="Freeform 6" id="6">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7" id="7"/>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1740412" y="8891067"/>
            <a:ext cx="8377487" cy="2964361"/>
            <a:chOff x="0" y="0"/>
            <a:chExt cx="1974009" cy="698500"/>
          </a:xfrm>
        </p:grpSpPr>
        <p:sp>
          <p:nvSpPr>
            <p:cNvPr name="Freeform 9" id="9">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10" id="10"/>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grpSp>
        <p:nvGrpSpPr>
          <p:cNvPr name="Group 11" id="11"/>
          <p:cNvGrpSpPr/>
          <p:nvPr/>
        </p:nvGrpSpPr>
        <p:grpSpPr>
          <a:xfrm rot="0">
            <a:off x="1523140" y="3909560"/>
            <a:ext cx="1517940" cy="1304480"/>
            <a:chOff x="0" y="0"/>
            <a:chExt cx="812800" cy="698500"/>
          </a:xfrm>
        </p:grpSpPr>
        <p:sp>
          <p:nvSpPr>
            <p:cNvPr name="Freeform 12" id="12">
              <a:extLst>
                <a:ext uri="{C183D7F6-B498-43B3-948B-1728B52AA6E4}">
                  <adec:decorative xmlns:adec="http://schemas.microsoft.com/office/drawing/2017/decorative" val="1"/>
                </a:ext>
              </a:extLst>
            </p:cNvPr>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13" id="13"/>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14" id="14">
            <a:extLst>
              <a:ext uri="{C183D7F6-B498-43B3-948B-1728B52AA6E4}">
                <adec:decorative xmlns:adec="http://schemas.microsoft.com/office/drawing/2017/decorative" val="1"/>
              </a:ext>
            </a:extLst>
          </p:cNvPr>
          <p:cNvSpPr/>
          <p:nvPr/>
        </p:nvSpPr>
        <p:spPr>
          <a:xfrm flipH="false" flipV="false" rot="0">
            <a:off x="1881623" y="4111354"/>
            <a:ext cx="800974" cy="900891"/>
          </a:xfrm>
          <a:custGeom>
            <a:avLst/>
            <a:gdLst/>
            <a:ahLst/>
            <a:cxnLst/>
            <a:rect r="r" b="b" t="t" l="l"/>
            <a:pathLst>
              <a:path h="900891" w="800974">
                <a:moveTo>
                  <a:pt x="0" y="0"/>
                </a:moveTo>
                <a:lnTo>
                  <a:pt x="800974" y="0"/>
                </a:lnTo>
                <a:lnTo>
                  <a:pt x="800974" y="900891"/>
                </a:lnTo>
                <a:lnTo>
                  <a:pt x="0" y="9008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a:extLst>
              <a:ext uri="{C183D7F6-B498-43B3-948B-1728B52AA6E4}">
                <adec:decorative xmlns:adec="http://schemas.microsoft.com/office/drawing/2017/decorative" val="1"/>
              </a:ext>
            </a:extLst>
          </p:cNvPr>
          <p:cNvSpPr/>
          <p:nvPr/>
        </p:nvSpPr>
        <p:spPr>
          <a:xfrm flipH="false" flipV="false" rot="0">
            <a:off x="620616" y="2276240"/>
            <a:ext cx="693159" cy="811900"/>
          </a:xfrm>
          <a:custGeom>
            <a:avLst/>
            <a:gdLst/>
            <a:ahLst/>
            <a:cxnLst/>
            <a:rect r="r" b="b" t="t" l="l"/>
            <a:pathLst>
              <a:path h="811900" w="693159">
                <a:moveTo>
                  <a:pt x="0" y="0"/>
                </a:moveTo>
                <a:lnTo>
                  <a:pt x="693159" y="0"/>
                </a:lnTo>
                <a:lnTo>
                  <a:pt x="693159" y="811900"/>
                </a:lnTo>
                <a:lnTo>
                  <a:pt x="0" y="8119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452957" y="397643"/>
            <a:ext cx="17236899" cy="963040"/>
          </a:xfrm>
          <a:prstGeom prst="rect">
            <a:avLst/>
          </a:prstGeom>
        </p:spPr>
        <p:txBody>
          <a:bodyPr anchor="t" rtlCol="false" tIns="0" lIns="0" bIns="0" rIns="0">
            <a:spAutoFit/>
          </a:bodyPr>
          <a:lstStyle/>
          <a:p>
            <a:pPr algn="just">
              <a:lnSpc>
                <a:spcPts val="6789"/>
              </a:lnSpc>
            </a:pPr>
            <a:r>
              <a:rPr lang="en-US" sz="6789">
                <a:solidFill>
                  <a:srgbClr val="000B5D"/>
                </a:solidFill>
                <a:latin typeface="Poppins Semi-Bold"/>
              </a:rPr>
              <a:t>THE ROLE OF THE GRANT MANAGER:</a:t>
            </a:r>
          </a:p>
        </p:txBody>
      </p:sp>
      <p:sp>
        <p:nvSpPr>
          <p:cNvPr name="TextBox 17" id="17"/>
          <p:cNvSpPr txBox="true"/>
          <p:nvPr/>
        </p:nvSpPr>
        <p:spPr>
          <a:xfrm rot="0">
            <a:off x="1881623" y="2010100"/>
            <a:ext cx="13357977" cy="1552575"/>
          </a:xfrm>
          <a:prstGeom prst="rect">
            <a:avLst/>
          </a:prstGeom>
        </p:spPr>
        <p:txBody>
          <a:bodyPr anchor="t" rtlCol="false" tIns="0" lIns="0" bIns="0" rIns="0">
            <a:spAutoFit/>
          </a:bodyPr>
          <a:lstStyle/>
          <a:p>
            <a:pPr algn="l">
              <a:lnSpc>
                <a:spcPts val="3054"/>
              </a:lnSpc>
            </a:pPr>
            <a:r>
              <a:rPr lang="en-US" sz="2545">
                <a:solidFill>
                  <a:srgbClr val="000B5D"/>
                </a:solidFill>
                <a:latin typeface="Poppins"/>
              </a:rPr>
              <a:t>The </a:t>
            </a:r>
            <a:r>
              <a:rPr lang="en-US" sz="2545">
                <a:solidFill>
                  <a:srgbClr val="000B5D"/>
                </a:solidFill>
                <a:latin typeface="Poppins Bold"/>
              </a:rPr>
              <a:t>Grant Manager</a:t>
            </a:r>
            <a:r>
              <a:rPr lang="en-US" sz="2545">
                <a:solidFill>
                  <a:srgbClr val="000B5D"/>
                </a:solidFill>
                <a:latin typeface="Poppins"/>
              </a:rPr>
              <a:t> is the </a:t>
            </a:r>
            <a:r>
              <a:rPr lang="en-US" sz="2545">
                <a:solidFill>
                  <a:srgbClr val="000B5D"/>
                </a:solidFill>
                <a:latin typeface="Poppins Bold"/>
              </a:rPr>
              <a:t>institution’s expert for this grant</a:t>
            </a:r>
            <a:r>
              <a:rPr lang="en-US" sz="2545">
                <a:solidFill>
                  <a:srgbClr val="000B5D"/>
                </a:solidFill>
                <a:latin typeface="Poppins"/>
              </a:rPr>
              <a:t>. While the Grants </a:t>
            </a:r>
            <a:r>
              <a:rPr lang="en-US" sz="2545">
                <a:solidFill>
                  <a:srgbClr val="000B5D"/>
                </a:solidFill>
                <a:latin typeface="Poppins"/>
              </a:rPr>
              <a:t>Office and Fiscal Services are available to assist, it is your responsibility to know the details of your grant and to ensure compliance with federal, state, local, and institutional rules, regulations, and requirements.</a:t>
            </a:r>
          </a:p>
        </p:txBody>
      </p:sp>
      <p:grpSp>
        <p:nvGrpSpPr>
          <p:cNvPr name="Group 18" id="18"/>
          <p:cNvGrpSpPr/>
          <p:nvPr/>
        </p:nvGrpSpPr>
        <p:grpSpPr>
          <a:xfrm rot="0">
            <a:off x="3016557" y="5546078"/>
            <a:ext cx="13649302" cy="1524000"/>
            <a:chOff x="0" y="0"/>
            <a:chExt cx="18199069" cy="2032000"/>
          </a:xfrm>
        </p:grpSpPr>
        <p:grpSp>
          <p:nvGrpSpPr>
            <p:cNvPr name="Group 19" id="19"/>
            <p:cNvGrpSpPr/>
            <p:nvPr/>
          </p:nvGrpSpPr>
          <p:grpSpPr>
            <a:xfrm rot="0">
              <a:off x="0" y="0"/>
              <a:ext cx="2023920" cy="1739306"/>
              <a:chOff x="0" y="0"/>
              <a:chExt cx="812800" cy="698500"/>
            </a:xfrm>
          </p:grpSpPr>
          <p:sp>
            <p:nvSpPr>
              <p:cNvPr name="Freeform 20" id="20">
                <a:extLst>
                  <a:ext uri="{C183D7F6-B498-43B3-948B-1728B52AA6E4}">
                    <adec:decorative xmlns:adec="http://schemas.microsoft.com/office/drawing/2017/decorative" val="1"/>
                  </a:ext>
                </a:extLst>
              </p:cNvPr>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22" id="22">
              <a:extLst>
                <a:ext uri="{C183D7F6-B498-43B3-948B-1728B52AA6E4}">
                  <adec:decorative xmlns:adec="http://schemas.microsoft.com/office/drawing/2017/decorative" val="1"/>
                </a:ext>
              </a:extLst>
            </p:cNvPr>
            <p:cNvSpPr/>
            <p:nvPr/>
          </p:nvSpPr>
          <p:spPr>
            <a:xfrm flipH="false" flipV="false" rot="0">
              <a:off x="502304" y="351578"/>
              <a:ext cx="1019312" cy="1036149"/>
            </a:xfrm>
            <a:custGeom>
              <a:avLst/>
              <a:gdLst/>
              <a:ahLst/>
              <a:cxnLst/>
              <a:rect r="r" b="b" t="t" l="l"/>
              <a:pathLst>
                <a:path h="1036149" w="1019312">
                  <a:moveTo>
                    <a:pt x="0" y="0"/>
                  </a:moveTo>
                  <a:lnTo>
                    <a:pt x="1019312" y="0"/>
                  </a:lnTo>
                  <a:lnTo>
                    <a:pt x="1019312" y="1036150"/>
                  </a:lnTo>
                  <a:lnTo>
                    <a:pt x="0" y="10361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3" id="23"/>
            <p:cNvSpPr txBox="true"/>
            <p:nvPr/>
          </p:nvSpPr>
          <p:spPr>
            <a:xfrm rot="0">
              <a:off x="2315245" y="-28575"/>
              <a:ext cx="15883825" cy="2060575"/>
            </a:xfrm>
            <a:prstGeom prst="rect">
              <a:avLst/>
            </a:prstGeom>
          </p:spPr>
          <p:txBody>
            <a:bodyPr anchor="t" rtlCol="false" tIns="0" lIns="0" bIns="0" rIns="0">
              <a:spAutoFit/>
            </a:bodyPr>
            <a:lstStyle/>
            <a:p>
              <a:pPr algn="l">
                <a:lnSpc>
                  <a:spcPts val="3054"/>
                </a:lnSpc>
              </a:pPr>
              <a:r>
                <a:rPr lang="en-US" sz="2545">
                  <a:solidFill>
                    <a:srgbClr val="000B5D"/>
                  </a:solidFill>
                  <a:latin typeface="Poppins"/>
                </a:rPr>
                <a:t>If changes to the project work plan that will alter the scope or outcomes of the project need to be made, the </a:t>
              </a:r>
              <a:r>
                <a:rPr lang="en-US" sz="2545">
                  <a:solidFill>
                    <a:srgbClr val="000B5D"/>
                  </a:solidFill>
                  <a:latin typeface="Poppins Bold"/>
                </a:rPr>
                <a:t>Grant Manager</a:t>
              </a:r>
              <a:r>
                <a:rPr lang="en-US" sz="2545">
                  <a:solidFill>
                    <a:srgbClr val="000B5D"/>
                  </a:solidFill>
                  <a:latin typeface="Poppins"/>
                </a:rPr>
                <a:t>, with the help of the </a:t>
              </a:r>
              <a:r>
                <a:rPr lang="en-US" sz="2545">
                  <a:solidFill>
                    <a:srgbClr val="000B5D"/>
                  </a:solidFill>
                  <a:latin typeface="Poppins Bold"/>
                </a:rPr>
                <a:t>Grant Team</a:t>
              </a:r>
              <a:r>
                <a:rPr lang="en-US" sz="2545">
                  <a:solidFill>
                    <a:srgbClr val="000B5D"/>
                  </a:solidFill>
                  <a:latin typeface="Poppins"/>
                </a:rPr>
                <a:t>, must obtain official written approval from the funding source. </a:t>
              </a:r>
            </a:p>
          </p:txBody>
        </p:sp>
      </p:grpSp>
      <p:sp>
        <p:nvSpPr>
          <p:cNvPr name="TextBox 24" id="24"/>
          <p:cNvSpPr txBox="true"/>
          <p:nvPr/>
        </p:nvSpPr>
        <p:spPr>
          <a:xfrm rot="0">
            <a:off x="3171363" y="3880985"/>
            <a:ext cx="12217958" cy="1171575"/>
          </a:xfrm>
          <a:prstGeom prst="rect">
            <a:avLst/>
          </a:prstGeom>
        </p:spPr>
        <p:txBody>
          <a:bodyPr anchor="t" rtlCol="false" tIns="0" lIns="0" bIns="0" rIns="0">
            <a:spAutoFit/>
          </a:bodyPr>
          <a:lstStyle/>
          <a:p>
            <a:pPr algn="l">
              <a:lnSpc>
                <a:spcPts val="3060"/>
              </a:lnSpc>
            </a:pPr>
            <a:r>
              <a:rPr lang="en-US" sz="2550">
                <a:solidFill>
                  <a:srgbClr val="000B5D"/>
                </a:solidFill>
                <a:latin typeface="Poppins"/>
              </a:rPr>
              <a:t>As </a:t>
            </a:r>
            <a:r>
              <a:rPr lang="en-US" sz="2550">
                <a:solidFill>
                  <a:srgbClr val="000B5D"/>
                </a:solidFill>
                <a:latin typeface="Poppins Bold"/>
              </a:rPr>
              <a:t>Grant Manager</a:t>
            </a:r>
            <a:r>
              <a:rPr lang="en-US" sz="2550">
                <a:solidFill>
                  <a:srgbClr val="000B5D"/>
                </a:solidFill>
                <a:latin typeface="Poppins"/>
              </a:rPr>
              <a:t>, you are the </a:t>
            </a:r>
            <a:r>
              <a:rPr lang="en-US" sz="2550">
                <a:solidFill>
                  <a:srgbClr val="000B5D"/>
                </a:solidFill>
                <a:latin typeface="Poppins Bold"/>
              </a:rPr>
              <a:t>primary liaison with the funding source</a:t>
            </a:r>
            <a:r>
              <a:rPr lang="en-US" sz="2550">
                <a:solidFill>
                  <a:srgbClr val="000B5D"/>
                </a:solidFill>
                <a:latin typeface="Poppins"/>
              </a:rPr>
              <a:t>, and it is very </a:t>
            </a:r>
            <a:r>
              <a:rPr lang="en-US" sz="2550">
                <a:solidFill>
                  <a:srgbClr val="000B5D"/>
                </a:solidFill>
                <a:latin typeface="Poppins"/>
              </a:rPr>
              <a:t>important that the funding source considers you their primary liaison.</a:t>
            </a:r>
          </a:p>
        </p:txBody>
      </p:sp>
      <p:grpSp>
        <p:nvGrpSpPr>
          <p:cNvPr name="Group 25" id="25"/>
          <p:cNvGrpSpPr/>
          <p:nvPr/>
        </p:nvGrpSpPr>
        <p:grpSpPr>
          <a:xfrm rot="0">
            <a:off x="4752990" y="7402116"/>
            <a:ext cx="13223869" cy="1927356"/>
            <a:chOff x="0" y="0"/>
            <a:chExt cx="17631826" cy="2569808"/>
          </a:xfrm>
        </p:grpSpPr>
        <p:grpSp>
          <p:nvGrpSpPr>
            <p:cNvPr name="Group 26" id="26"/>
            <p:cNvGrpSpPr/>
            <p:nvPr/>
          </p:nvGrpSpPr>
          <p:grpSpPr>
            <a:xfrm rot="0">
              <a:off x="0" y="0"/>
              <a:ext cx="2023920" cy="1739306"/>
              <a:chOff x="0" y="0"/>
              <a:chExt cx="812800" cy="698500"/>
            </a:xfrm>
          </p:grpSpPr>
          <p:sp>
            <p:nvSpPr>
              <p:cNvPr name="Freeform 27" id="27">
                <a:extLst>
                  <a:ext uri="{C183D7F6-B498-43B3-948B-1728B52AA6E4}">
                    <adec:decorative xmlns:adec="http://schemas.microsoft.com/office/drawing/2017/decorative" val="1"/>
                  </a:ext>
                </a:extLst>
              </p:cNvPr>
              <p:cNvSpPr/>
              <p:nvPr/>
            </p:nvSpPr>
            <p:spPr>
              <a:xfrm flipH="false" flipV="false" rot="0">
                <a:off x="10773" y="0"/>
                <a:ext cx="791254" cy="698500"/>
              </a:xfrm>
              <a:custGeom>
                <a:avLst/>
                <a:gdLst/>
                <a:ahLst/>
                <a:cxnLst/>
                <a:rect r="r" b="b" t="t" l="l"/>
                <a:pathLst>
                  <a:path h="698500" w="791254">
                    <a:moveTo>
                      <a:pt x="773813" y="397743"/>
                    </a:moveTo>
                    <a:lnTo>
                      <a:pt x="627041" y="650007"/>
                    </a:lnTo>
                    <a:cubicBezTo>
                      <a:pt x="609573" y="680030"/>
                      <a:pt x="577459" y="698500"/>
                      <a:pt x="542724" y="698500"/>
                    </a:cubicBezTo>
                    <a:lnTo>
                      <a:pt x="248530" y="698500"/>
                    </a:lnTo>
                    <a:cubicBezTo>
                      <a:pt x="213795" y="698500"/>
                      <a:pt x="181681" y="680030"/>
                      <a:pt x="164213" y="650007"/>
                    </a:cubicBezTo>
                    <a:lnTo>
                      <a:pt x="17441" y="397743"/>
                    </a:lnTo>
                    <a:cubicBezTo>
                      <a:pt x="0" y="367766"/>
                      <a:pt x="0" y="330734"/>
                      <a:pt x="17441" y="300757"/>
                    </a:cubicBezTo>
                    <a:lnTo>
                      <a:pt x="164213" y="48493"/>
                    </a:lnTo>
                    <a:cubicBezTo>
                      <a:pt x="181681" y="18470"/>
                      <a:pt x="213795" y="0"/>
                      <a:pt x="248530" y="0"/>
                    </a:cubicBezTo>
                    <a:lnTo>
                      <a:pt x="542724" y="0"/>
                    </a:lnTo>
                    <a:cubicBezTo>
                      <a:pt x="577459" y="0"/>
                      <a:pt x="609573" y="18470"/>
                      <a:pt x="627041" y="48493"/>
                    </a:cubicBezTo>
                    <a:lnTo>
                      <a:pt x="773813" y="300757"/>
                    </a:lnTo>
                    <a:cubicBezTo>
                      <a:pt x="791254" y="330734"/>
                      <a:pt x="791254" y="367766"/>
                      <a:pt x="773813" y="397743"/>
                    </a:cubicBezTo>
                    <a:close/>
                  </a:path>
                </a:pathLst>
              </a:custGeom>
              <a:solidFill>
                <a:srgbClr val="000B5D"/>
              </a:solidFill>
            </p:spPr>
          </p:sp>
          <p:sp>
            <p:nvSpPr>
              <p:cNvPr name="TextBox 28" id="28"/>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sp>
          <p:nvSpPr>
            <p:cNvPr name="Freeform 29" id="29">
              <a:extLst>
                <a:ext uri="{C183D7F6-B498-43B3-948B-1728B52AA6E4}">
                  <adec:decorative xmlns:adec="http://schemas.microsoft.com/office/drawing/2017/decorative" val="1"/>
                </a:ext>
              </a:extLst>
            </p:cNvPr>
            <p:cNvSpPr/>
            <p:nvPr/>
          </p:nvSpPr>
          <p:spPr>
            <a:xfrm flipH="false" flipV="false" rot="0">
              <a:off x="315921" y="426798"/>
              <a:ext cx="1392078" cy="885710"/>
            </a:xfrm>
            <a:custGeom>
              <a:avLst/>
              <a:gdLst/>
              <a:ahLst/>
              <a:cxnLst/>
              <a:rect r="r" b="b" t="t" l="l"/>
              <a:pathLst>
                <a:path h="885710" w="1392078">
                  <a:moveTo>
                    <a:pt x="0" y="0"/>
                  </a:moveTo>
                  <a:lnTo>
                    <a:pt x="1392078" y="0"/>
                  </a:lnTo>
                  <a:lnTo>
                    <a:pt x="1392078" y="885710"/>
                  </a:lnTo>
                  <a:lnTo>
                    <a:pt x="0" y="8857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0" id="30"/>
            <p:cNvSpPr txBox="true"/>
            <p:nvPr/>
          </p:nvSpPr>
          <p:spPr>
            <a:xfrm rot="0">
              <a:off x="2162855" y="1233"/>
              <a:ext cx="15468971" cy="2568575"/>
            </a:xfrm>
            <a:prstGeom prst="rect">
              <a:avLst/>
            </a:prstGeom>
          </p:spPr>
          <p:txBody>
            <a:bodyPr anchor="t" rtlCol="false" tIns="0" lIns="0" bIns="0" rIns="0">
              <a:spAutoFit/>
            </a:bodyPr>
            <a:lstStyle/>
            <a:p>
              <a:pPr algn="l">
                <a:lnSpc>
                  <a:spcPts val="3054"/>
                </a:lnSpc>
              </a:pPr>
              <a:r>
                <a:rPr lang="en-US" sz="2545">
                  <a:solidFill>
                    <a:srgbClr val="000B5D"/>
                  </a:solidFill>
                  <a:latin typeface="Poppins"/>
                </a:rPr>
                <a:t>Sometimes the grant begins without the Grant Manager in place. That’s ok! The </a:t>
              </a:r>
              <a:r>
                <a:rPr lang="en-US" sz="2545">
                  <a:solidFill>
                    <a:srgbClr val="000B5D"/>
                  </a:solidFill>
                  <a:latin typeface="Poppins Bold"/>
                </a:rPr>
                <a:t>supervisor of the official Grant Manager</a:t>
              </a:r>
              <a:r>
                <a:rPr lang="en-US" sz="2545">
                  <a:solidFill>
                    <a:srgbClr val="000B5D"/>
                  </a:solidFill>
                  <a:latin typeface="Poppins"/>
                </a:rPr>
                <a:t> is responsible for grant paperwork and activities until the Grant Manager is hired, although the </a:t>
              </a:r>
              <a:r>
                <a:rPr lang="en-US" sz="2545">
                  <a:solidFill>
                    <a:srgbClr val="000B5D"/>
                  </a:solidFill>
                  <a:latin typeface="Poppins Bold"/>
                </a:rPr>
                <a:t>Grants Office</a:t>
              </a:r>
              <a:r>
                <a:rPr lang="en-US" sz="2545">
                  <a:solidFill>
                    <a:srgbClr val="000B5D"/>
                  </a:solidFill>
                  <a:latin typeface="Poppins"/>
                </a:rPr>
                <a:t> is available to provide this leadership and oversight upon request.</a:t>
              </a:r>
            </a:p>
          </p:txBody>
        </p:sp>
      </p:grpSp>
      <p:grpSp>
        <p:nvGrpSpPr>
          <p:cNvPr name="Group 31" id="31"/>
          <p:cNvGrpSpPr/>
          <p:nvPr/>
        </p:nvGrpSpPr>
        <p:grpSpPr>
          <a:xfrm rot="0">
            <a:off x="375877" y="9133016"/>
            <a:ext cx="5922105" cy="968746"/>
            <a:chOff x="0" y="0"/>
            <a:chExt cx="7896140" cy="1291661"/>
          </a:xfrm>
        </p:grpSpPr>
        <p:sp>
          <p:nvSpPr>
            <p:cNvPr name="Freeform 32" id="32"/>
            <p:cNvSpPr/>
            <p:nvPr/>
          </p:nvSpPr>
          <p:spPr>
            <a:xfrm flipH="false" flipV="false" rot="0">
              <a:off x="0" y="0"/>
              <a:ext cx="1500155" cy="1291661"/>
            </a:xfrm>
            <a:custGeom>
              <a:avLst/>
              <a:gdLst/>
              <a:ahLst/>
              <a:cxnLst/>
              <a:rect r="r" b="b" t="t" l="l"/>
              <a:pathLst>
                <a:path h="1291661" w="1500155">
                  <a:moveTo>
                    <a:pt x="0" y="0"/>
                  </a:moveTo>
                  <a:lnTo>
                    <a:pt x="1500155" y="0"/>
                  </a:lnTo>
                  <a:lnTo>
                    <a:pt x="1500155" y="1291661"/>
                  </a:lnTo>
                  <a:lnTo>
                    <a:pt x="0" y="1291661"/>
                  </a:lnTo>
                  <a:lnTo>
                    <a:pt x="0" y="0"/>
                  </a:lnTo>
                  <a:close/>
                </a:path>
              </a:pathLst>
            </a:custGeom>
            <a:blipFill>
              <a:blip r:embed="rId11"/>
              <a:stretch>
                <a:fillRect l="0" t="0" r="0" b="0"/>
              </a:stretch>
            </a:blipFill>
          </p:spPr>
        </p:sp>
        <p:sp>
          <p:nvSpPr>
            <p:cNvPr name="TextBox 33" id="33"/>
            <p:cNvSpPr txBox="true"/>
            <p:nvPr/>
          </p:nvSpPr>
          <p:spPr>
            <a:xfrm rot="0">
              <a:off x="1836733" y="457497"/>
              <a:ext cx="6059406" cy="265677"/>
            </a:xfrm>
            <a:prstGeom prst="rect">
              <a:avLst/>
            </a:prstGeom>
          </p:spPr>
          <p:txBody>
            <a:bodyPr anchor="t" rtlCol="false" tIns="0" lIns="0" bIns="0" rIns="0">
              <a:spAutoFit/>
            </a:bodyPr>
            <a:lstStyle/>
            <a:p>
              <a:pPr algn="l">
                <a:lnSpc>
                  <a:spcPts val="1376"/>
                </a:lnSpc>
              </a:pPr>
              <a:r>
                <a:rPr lang="en-US" sz="1376">
                  <a:solidFill>
                    <a:srgbClr val="FFFFFF"/>
                  </a:solidFill>
                  <a:latin typeface="Poppins Bold"/>
                </a:rPr>
                <a:t>SMC FOUNDATION GRANTS TRAINING 2024</a:t>
              </a:r>
            </a:p>
          </p:txBody>
        </p:sp>
      </p:grpSp>
      <p:sp>
        <p:nvSpPr>
          <p:cNvPr name="TextBox 34" id="34"/>
          <p:cNvSpPr txBox="true"/>
          <p:nvPr/>
        </p:nvSpPr>
        <p:spPr>
          <a:xfrm rot="0">
            <a:off x="17714052" y="184600"/>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0" y="8869680"/>
            <a:ext cx="18288000" cy="1417320"/>
          </a:xfrm>
          <a:custGeom>
            <a:avLst/>
            <a:gdLst/>
            <a:ahLst/>
            <a:cxnLst/>
            <a:rect r="r" b="b" t="t" l="l"/>
            <a:pathLst>
              <a:path h="1417320" w="18288000">
                <a:moveTo>
                  <a:pt x="0" y="0"/>
                </a:moveTo>
                <a:lnTo>
                  <a:pt x="18288000" y="0"/>
                </a:lnTo>
                <a:lnTo>
                  <a:pt x="18288000" y="1417320"/>
                </a:lnTo>
                <a:lnTo>
                  <a:pt x="0" y="14173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653668" y="8205134"/>
            <a:ext cx="4185210" cy="2172476"/>
            <a:chOff x="0" y="0"/>
            <a:chExt cx="1345639" cy="698500"/>
          </a:xfrm>
        </p:grpSpPr>
        <p:sp>
          <p:nvSpPr>
            <p:cNvPr name="Freeform 4" id="4">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5" id="5"/>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6" id="6"/>
          <p:cNvGrpSpPr/>
          <p:nvPr/>
        </p:nvGrpSpPr>
        <p:grpSpPr>
          <a:xfrm rot="0">
            <a:off x="-1740412" y="8891067"/>
            <a:ext cx="8377487" cy="2964361"/>
            <a:chOff x="0" y="0"/>
            <a:chExt cx="1974009" cy="698500"/>
          </a:xfrm>
        </p:grpSpPr>
        <p:sp>
          <p:nvSpPr>
            <p:cNvPr name="Freeform 7" id="7">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8" id="8"/>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grpSp>
        <p:nvGrpSpPr>
          <p:cNvPr name="Group 9" id="9"/>
          <p:cNvGrpSpPr/>
          <p:nvPr/>
        </p:nvGrpSpPr>
        <p:grpSpPr>
          <a:xfrm rot="0">
            <a:off x="375877" y="9133016"/>
            <a:ext cx="5922105" cy="968746"/>
            <a:chOff x="0" y="0"/>
            <a:chExt cx="7896140" cy="1291661"/>
          </a:xfrm>
        </p:grpSpPr>
        <p:sp>
          <p:nvSpPr>
            <p:cNvPr name="Freeform 10" id="10"/>
            <p:cNvSpPr/>
            <p:nvPr/>
          </p:nvSpPr>
          <p:spPr>
            <a:xfrm flipH="false" flipV="false" rot="0">
              <a:off x="0" y="0"/>
              <a:ext cx="1500155" cy="1291661"/>
            </a:xfrm>
            <a:custGeom>
              <a:avLst/>
              <a:gdLst/>
              <a:ahLst/>
              <a:cxnLst/>
              <a:rect r="r" b="b" t="t" l="l"/>
              <a:pathLst>
                <a:path h="1291661" w="1500155">
                  <a:moveTo>
                    <a:pt x="0" y="0"/>
                  </a:moveTo>
                  <a:lnTo>
                    <a:pt x="1500155" y="0"/>
                  </a:lnTo>
                  <a:lnTo>
                    <a:pt x="1500155" y="1291661"/>
                  </a:lnTo>
                  <a:lnTo>
                    <a:pt x="0" y="1291661"/>
                  </a:lnTo>
                  <a:lnTo>
                    <a:pt x="0" y="0"/>
                  </a:lnTo>
                  <a:close/>
                </a:path>
              </a:pathLst>
            </a:custGeom>
            <a:blipFill>
              <a:blip r:embed="rId5"/>
              <a:stretch>
                <a:fillRect l="0" t="0" r="0" b="0"/>
              </a:stretch>
            </a:blipFill>
          </p:spPr>
        </p:sp>
        <p:sp>
          <p:nvSpPr>
            <p:cNvPr name="TextBox 11" id="11"/>
            <p:cNvSpPr txBox="true"/>
            <p:nvPr/>
          </p:nvSpPr>
          <p:spPr>
            <a:xfrm rot="0">
              <a:off x="1836733" y="457497"/>
              <a:ext cx="6059406" cy="265677"/>
            </a:xfrm>
            <a:prstGeom prst="rect">
              <a:avLst/>
            </a:prstGeom>
          </p:spPr>
          <p:txBody>
            <a:bodyPr anchor="t" rtlCol="false" tIns="0" lIns="0" bIns="0" rIns="0">
              <a:spAutoFit/>
            </a:bodyPr>
            <a:lstStyle/>
            <a:p>
              <a:pPr algn="l">
                <a:lnSpc>
                  <a:spcPts val="1376"/>
                </a:lnSpc>
              </a:pPr>
              <a:r>
                <a:rPr lang="en-US" sz="1376">
                  <a:solidFill>
                    <a:srgbClr val="FFFFFF"/>
                  </a:solidFill>
                  <a:latin typeface="Poppins Bold"/>
                </a:rPr>
                <a:t>SMC FOUNDATION GRANTS TRAINING 2024</a:t>
              </a:r>
            </a:p>
          </p:txBody>
        </p:sp>
      </p:grpSp>
      <p:grpSp>
        <p:nvGrpSpPr>
          <p:cNvPr name="Group 12" id="12"/>
          <p:cNvGrpSpPr/>
          <p:nvPr/>
        </p:nvGrpSpPr>
        <p:grpSpPr>
          <a:xfrm rot="0">
            <a:off x="2899337" y="2351866"/>
            <a:ext cx="2696570" cy="2572628"/>
            <a:chOff x="0" y="0"/>
            <a:chExt cx="710208" cy="677565"/>
          </a:xfrm>
        </p:grpSpPr>
        <p:sp>
          <p:nvSpPr>
            <p:cNvPr name="Freeform 13" id="13">
              <a:extLst>
                <a:ext uri="{C183D7F6-B498-43B3-948B-1728B52AA6E4}">
                  <adec:decorative xmlns:adec="http://schemas.microsoft.com/office/drawing/2017/decorative" val="1"/>
                </a:ext>
              </a:extLst>
            </p:cNvPr>
            <p:cNvSpPr/>
            <p:nvPr/>
          </p:nvSpPr>
          <p:spPr>
            <a:xfrm flipH="false" flipV="false" rot="0">
              <a:off x="0" y="0"/>
              <a:ext cx="710208" cy="677565"/>
            </a:xfrm>
            <a:custGeom>
              <a:avLst/>
              <a:gdLst/>
              <a:ahLst/>
              <a:cxnLst/>
              <a:rect r="r" b="b" t="t" l="l"/>
              <a:pathLst>
                <a:path h="677565" w="710208">
                  <a:moveTo>
                    <a:pt x="146422" y="0"/>
                  </a:moveTo>
                  <a:lnTo>
                    <a:pt x="563785" y="0"/>
                  </a:lnTo>
                  <a:cubicBezTo>
                    <a:pt x="602619" y="0"/>
                    <a:pt x="639862" y="15427"/>
                    <a:pt x="667322" y="42886"/>
                  </a:cubicBezTo>
                  <a:cubicBezTo>
                    <a:pt x="694781" y="70346"/>
                    <a:pt x="710208" y="107589"/>
                    <a:pt x="710208" y="146422"/>
                  </a:cubicBezTo>
                  <a:lnTo>
                    <a:pt x="710208" y="531142"/>
                  </a:lnTo>
                  <a:cubicBezTo>
                    <a:pt x="710208" y="612009"/>
                    <a:pt x="644652" y="677565"/>
                    <a:pt x="563785" y="677565"/>
                  </a:cubicBezTo>
                  <a:lnTo>
                    <a:pt x="146422" y="677565"/>
                  </a:lnTo>
                  <a:cubicBezTo>
                    <a:pt x="65555" y="677565"/>
                    <a:pt x="0" y="612009"/>
                    <a:pt x="0" y="531142"/>
                  </a:cubicBezTo>
                  <a:lnTo>
                    <a:pt x="0" y="146422"/>
                  </a:lnTo>
                  <a:cubicBezTo>
                    <a:pt x="0" y="65555"/>
                    <a:pt x="65555" y="0"/>
                    <a:pt x="146422" y="0"/>
                  </a:cubicBezTo>
                  <a:close/>
                </a:path>
              </a:pathLst>
            </a:custGeom>
            <a:solidFill>
              <a:srgbClr val="F7CF3D"/>
            </a:solidFill>
          </p:spPr>
        </p:sp>
        <p:sp>
          <p:nvSpPr>
            <p:cNvPr name="TextBox 14" id="14"/>
            <p:cNvSpPr txBox="true"/>
            <p:nvPr/>
          </p:nvSpPr>
          <p:spPr>
            <a:xfrm>
              <a:off x="0" y="19050"/>
              <a:ext cx="710208" cy="658515"/>
            </a:xfrm>
            <a:prstGeom prst="rect">
              <a:avLst/>
            </a:prstGeom>
          </p:spPr>
          <p:txBody>
            <a:bodyPr anchor="ctr" rtlCol="false" tIns="50800" lIns="50800" bIns="50800" rIns="50800"/>
            <a:lstStyle/>
            <a:p>
              <a:pPr algn="ctr">
                <a:lnSpc>
                  <a:spcPts val="2376"/>
                </a:lnSpc>
              </a:pPr>
            </a:p>
          </p:txBody>
        </p:sp>
      </p:grpSp>
      <p:grpSp>
        <p:nvGrpSpPr>
          <p:cNvPr name="Group 15" id="15"/>
          <p:cNvGrpSpPr/>
          <p:nvPr/>
        </p:nvGrpSpPr>
        <p:grpSpPr>
          <a:xfrm rot="0">
            <a:off x="3136467" y="2528925"/>
            <a:ext cx="2572628" cy="2395569"/>
            <a:chOff x="0" y="0"/>
            <a:chExt cx="677565" cy="630932"/>
          </a:xfrm>
        </p:grpSpPr>
        <p:sp>
          <p:nvSpPr>
            <p:cNvPr name="Freeform 16" id="16">
              <a:extLst>
                <a:ext uri="{C183D7F6-B498-43B3-948B-1728B52AA6E4}">
                  <adec:decorative xmlns:adec="http://schemas.microsoft.com/office/drawing/2017/decorative" val="1"/>
                </a:ext>
              </a:extLst>
            </p:cNvPr>
            <p:cNvSpPr/>
            <p:nvPr/>
          </p:nvSpPr>
          <p:spPr>
            <a:xfrm flipH="false" flipV="false" rot="0">
              <a:off x="0" y="0"/>
              <a:ext cx="677565" cy="630932"/>
            </a:xfrm>
            <a:custGeom>
              <a:avLst/>
              <a:gdLst/>
              <a:ahLst/>
              <a:cxnLst/>
              <a:rect r="r" b="b" t="t" l="l"/>
              <a:pathLst>
                <a:path h="630932" w="677565">
                  <a:moveTo>
                    <a:pt x="153476" y="0"/>
                  </a:moveTo>
                  <a:lnTo>
                    <a:pt x="524088" y="0"/>
                  </a:lnTo>
                  <a:cubicBezTo>
                    <a:pt x="564793" y="0"/>
                    <a:pt x="603830" y="16170"/>
                    <a:pt x="632613" y="44952"/>
                  </a:cubicBezTo>
                  <a:cubicBezTo>
                    <a:pt x="661395" y="73735"/>
                    <a:pt x="677565" y="112772"/>
                    <a:pt x="677565" y="153476"/>
                  </a:cubicBezTo>
                  <a:lnTo>
                    <a:pt x="677565" y="477455"/>
                  </a:lnTo>
                  <a:cubicBezTo>
                    <a:pt x="677565" y="562218"/>
                    <a:pt x="608851" y="630932"/>
                    <a:pt x="524088" y="630932"/>
                  </a:cubicBezTo>
                  <a:lnTo>
                    <a:pt x="153476" y="630932"/>
                  </a:lnTo>
                  <a:cubicBezTo>
                    <a:pt x="68714" y="630932"/>
                    <a:pt x="0" y="562218"/>
                    <a:pt x="0" y="477455"/>
                  </a:cubicBezTo>
                  <a:lnTo>
                    <a:pt x="0" y="153476"/>
                  </a:lnTo>
                  <a:cubicBezTo>
                    <a:pt x="0" y="68714"/>
                    <a:pt x="68714" y="0"/>
                    <a:pt x="153476" y="0"/>
                  </a:cubicBezTo>
                  <a:close/>
                </a:path>
              </a:pathLst>
            </a:custGeom>
            <a:solidFill>
              <a:srgbClr val="000B5D"/>
            </a:solidFill>
          </p:spPr>
        </p:sp>
        <p:sp>
          <p:nvSpPr>
            <p:cNvPr name="TextBox 17" id="17"/>
            <p:cNvSpPr txBox="true"/>
            <p:nvPr/>
          </p:nvSpPr>
          <p:spPr>
            <a:xfrm>
              <a:off x="0" y="19050"/>
              <a:ext cx="677565" cy="611882"/>
            </a:xfrm>
            <a:prstGeom prst="rect">
              <a:avLst/>
            </a:prstGeom>
          </p:spPr>
          <p:txBody>
            <a:bodyPr anchor="ctr" rtlCol="false" tIns="50800" lIns="50800" bIns="50800" rIns="50800"/>
            <a:lstStyle/>
            <a:p>
              <a:pPr algn="ctr">
                <a:lnSpc>
                  <a:spcPts val="2376"/>
                </a:lnSpc>
              </a:pPr>
            </a:p>
          </p:txBody>
        </p:sp>
      </p:grpSp>
      <p:sp>
        <p:nvSpPr>
          <p:cNvPr name="Freeform 18" id="18">
            <a:extLst>
              <a:ext uri="{C183D7F6-B498-43B3-948B-1728B52AA6E4}">
                <adec:decorative xmlns:adec="http://schemas.microsoft.com/office/drawing/2017/decorative" val="1"/>
              </a:ext>
            </a:extLst>
          </p:cNvPr>
          <p:cNvSpPr/>
          <p:nvPr/>
        </p:nvSpPr>
        <p:spPr>
          <a:xfrm flipH="false" flipV="false" rot="0">
            <a:off x="3599245" y="2944208"/>
            <a:ext cx="1565003" cy="1565003"/>
          </a:xfrm>
          <a:custGeom>
            <a:avLst/>
            <a:gdLst/>
            <a:ahLst/>
            <a:cxnLst/>
            <a:rect r="r" b="b" t="t" l="l"/>
            <a:pathLst>
              <a:path h="1565003" w="1565003">
                <a:moveTo>
                  <a:pt x="0" y="0"/>
                </a:moveTo>
                <a:lnTo>
                  <a:pt x="1565003" y="0"/>
                </a:lnTo>
                <a:lnTo>
                  <a:pt x="1565003" y="1565004"/>
                </a:lnTo>
                <a:lnTo>
                  <a:pt x="0" y="15650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889348" y="577266"/>
            <a:ext cx="16369952" cy="685830"/>
          </a:xfrm>
          <a:prstGeom prst="rect">
            <a:avLst/>
          </a:prstGeom>
        </p:spPr>
        <p:txBody>
          <a:bodyPr anchor="t" rtlCol="false" tIns="0" lIns="0" bIns="0" rIns="0">
            <a:spAutoFit/>
          </a:bodyPr>
          <a:lstStyle/>
          <a:p>
            <a:pPr algn="l">
              <a:lnSpc>
                <a:spcPts val="4876"/>
              </a:lnSpc>
            </a:pPr>
            <a:r>
              <a:rPr lang="en-US" sz="4876">
                <a:solidFill>
                  <a:srgbClr val="000B5D"/>
                </a:solidFill>
                <a:latin typeface="Poppins Semi-Bold"/>
              </a:rPr>
              <a:t>PRIMARY RESPONSIBILITIES OF THE GRANT MANAGER:</a:t>
            </a:r>
          </a:p>
        </p:txBody>
      </p:sp>
      <p:grpSp>
        <p:nvGrpSpPr>
          <p:cNvPr name="Group 20" id="20"/>
          <p:cNvGrpSpPr/>
          <p:nvPr/>
        </p:nvGrpSpPr>
        <p:grpSpPr>
          <a:xfrm rot="0">
            <a:off x="2899337" y="5296093"/>
            <a:ext cx="2696570" cy="2572628"/>
            <a:chOff x="0" y="0"/>
            <a:chExt cx="710208" cy="677565"/>
          </a:xfrm>
        </p:grpSpPr>
        <p:sp>
          <p:nvSpPr>
            <p:cNvPr name="Freeform 21" id="21">
              <a:extLst>
                <a:ext uri="{C183D7F6-B498-43B3-948B-1728B52AA6E4}">
                  <adec:decorative xmlns:adec="http://schemas.microsoft.com/office/drawing/2017/decorative" val="1"/>
                </a:ext>
              </a:extLst>
            </p:cNvPr>
            <p:cNvSpPr/>
            <p:nvPr/>
          </p:nvSpPr>
          <p:spPr>
            <a:xfrm flipH="false" flipV="false" rot="0">
              <a:off x="0" y="0"/>
              <a:ext cx="710208" cy="677565"/>
            </a:xfrm>
            <a:custGeom>
              <a:avLst/>
              <a:gdLst/>
              <a:ahLst/>
              <a:cxnLst/>
              <a:rect r="r" b="b" t="t" l="l"/>
              <a:pathLst>
                <a:path h="677565" w="710208">
                  <a:moveTo>
                    <a:pt x="146422" y="0"/>
                  </a:moveTo>
                  <a:lnTo>
                    <a:pt x="563785" y="0"/>
                  </a:lnTo>
                  <a:cubicBezTo>
                    <a:pt x="602619" y="0"/>
                    <a:pt x="639862" y="15427"/>
                    <a:pt x="667322" y="42886"/>
                  </a:cubicBezTo>
                  <a:cubicBezTo>
                    <a:pt x="694781" y="70346"/>
                    <a:pt x="710208" y="107589"/>
                    <a:pt x="710208" y="146422"/>
                  </a:cubicBezTo>
                  <a:lnTo>
                    <a:pt x="710208" y="531142"/>
                  </a:lnTo>
                  <a:cubicBezTo>
                    <a:pt x="710208" y="612009"/>
                    <a:pt x="644652" y="677565"/>
                    <a:pt x="563785" y="677565"/>
                  </a:cubicBezTo>
                  <a:lnTo>
                    <a:pt x="146422" y="677565"/>
                  </a:lnTo>
                  <a:cubicBezTo>
                    <a:pt x="65555" y="677565"/>
                    <a:pt x="0" y="612009"/>
                    <a:pt x="0" y="531142"/>
                  </a:cubicBezTo>
                  <a:lnTo>
                    <a:pt x="0" y="146422"/>
                  </a:lnTo>
                  <a:cubicBezTo>
                    <a:pt x="0" y="65555"/>
                    <a:pt x="65555" y="0"/>
                    <a:pt x="146422" y="0"/>
                  </a:cubicBezTo>
                  <a:close/>
                </a:path>
              </a:pathLst>
            </a:custGeom>
            <a:solidFill>
              <a:srgbClr val="F7CF3D"/>
            </a:solidFill>
          </p:spPr>
        </p:sp>
        <p:sp>
          <p:nvSpPr>
            <p:cNvPr name="TextBox 22" id="22"/>
            <p:cNvSpPr txBox="true"/>
            <p:nvPr/>
          </p:nvSpPr>
          <p:spPr>
            <a:xfrm>
              <a:off x="0" y="19050"/>
              <a:ext cx="710208" cy="658515"/>
            </a:xfrm>
            <a:prstGeom prst="rect">
              <a:avLst/>
            </a:prstGeom>
          </p:spPr>
          <p:txBody>
            <a:bodyPr anchor="ctr" rtlCol="false" tIns="50800" lIns="50800" bIns="50800" rIns="50800"/>
            <a:lstStyle/>
            <a:p>
              <a:pPr algn="ctr">
                <a:lnSpc>
                  <a:spcPts val="2376"/>
                </a:lnSpc>
              </a:pPr>
            </a:p>
          </p:txBody>
        </p:sp>
      </p:grpSp>
      <p:grpSp>
        <p:nvGrpSpPr>
          <p:cNvPr name="Group 23" id="23"/>
          <p:cNvGrpSpPr/>
          <p:nvPr/>
        </p:nvGrpSpPr>
        <p:grpSpPr>
          <a:xfrm rot="0">
            <a:off x="3136467" y="5473152"/>
            <a:ext cx="2572628" cy="2395569"/>
            <a:chOff x="0" y="0"/>
            <a:chExt cx="677565" cy="630932"/>
          </a:xfrm>
        </p:grpSpPr>
        <p:sp>
          <p:nvSpPr>
            <p:cNvPr name="Freeform 24" id="24">
              <a:extLst>
                <a:ext uri="{C183D7F6-B498-43B3-948B-1728B52AA6E4}">
                  <adec:decorative xmlns:adec="http://schemas.microsoft.com/office/drawing/2017/decorative" val="1"/>
                </a:ext>
              </a:extLst>
            </p:cNvPr>
            <p:cNvSpPr/>
            <p:nvPr/>
          </p:nvSpPr>
          <p:spPr>
            <a:xfrm flipH="false" flipV="false" rot="0">
              <a:off x="0" y="0"/>
              <a:ext cx="677565" cy="630932"/>
            </a:xfrm>
            <a:custGeom>
              <a:avLst/>
              <a:gdLst/>
              <a:ahLst/>
              <a:cxnLst/>
              <a:rect r="r" b="b" t="t" l="l"/>
              <a:pathLst>
                <a:path h="630932" w="677565">
                  <a:moveTo>
                    <a:pt x="153476" y="0"/>
                  </a:moveTo>
                  <a:lnTo>
                    <a:pt x="524088" y="0"/>
                  </a:lnTo>
                  <a:cubicBezTo>
                    <a:pt x="564793" y="0"/>
                    <a:pt x="603830" y="16170"/>
                    <a:pt x="632613" y="44952"/>
                  </a:cubicBezTo>
                  <a:cubicBezTo>
                    <a:pt x="661395" y="73735"/>
                    <a:pt x="677565" y="112772"/>
                    <a:pt x="677565" y="153476"/>
                  </a:cubicBezTo>
                  <a:lnTo>
                    <a:pt x="677565" y="477455"/>
                  </a:lnTo>
                  <a:cubicBezTo>
                    <a:pt x="677565" y="562218"/>
                    <a:pt x="608851" y="630932"/>
                    <a:pt x="524088" y="630932"/>
                  </a:cubicBezTo>
                  <a:lnTo>
                    <a:pt x="153476" y="630932"/>
                  </a:lnTo>
                  <a:cubicBezTo>
                    <a:pt x="68714" y="630932"/>
                    <a:pt x="0" y="562218"/>
                    <a:pt x="0" y="477455"/>
                  </a:cubicBezTo>
                  <a:lnTo>
                    <a:pt x="0" y="153476"/>
                  </a:lnTo>
                  <a:cubicBezTo>
                    <a:pt x="0" y="68714"/>
                    <a:pt x="68714" y="0"/>
                    <a:pt x="153476" y="0"/>
                  </a:cubicBezTo>
                  <a:close/>
                </a:path>
              </a:pathLst>
            </a:custGeom>
            <a:solidFill>
              <a:srgbClr val="000B5D"/>
            </a:solidFill>
          </p:spPr>
        </p:sp>
        <p:sp>
          <p:nvSpPr>
            <p:cNvPr name="TextBox 25" id="25"/>
            <p:cNvSpPr txBox="true"/>
            <p:nvPr/>
          </p:nvSpPr>
          <p:spPr>
            <a:xfrm>
              <a:off x="0" y="19050"/>
              <a:ext cx="677565" cy="611882"/>
            </a:xfrm>
            <a:prstGeom prst="rect">
              <a:avLst/>
            </a:prstGeom>
          </p:spPr>
          <p:txBody>
            <a:bodyPr anchor="ctr" rtlCol="false" tIns="50800" lIns="50800" bIns="50800" rIns="50800"/>
            <a:lstStyle/>
            <a:p>
              <a:pPr algn="ctr">
                <a:lnSpc>
                  <a:spcPts val="2376"/>
                </a:lnSpc>
              </a:pPr>
            </a:p>
          </p:txBody>
        </p:sp>
      </p:grpSp>
      <p:sp>
        <p:nvSpPr>
          <p:cNvPr name="Freeform 26" id="26">
            <a:extLst>
              <a:ext uri="{C183D7F6-B498-43B3-948B-1728B52AA6E4}">
                <adec:decorative xmlns:adec="http://schemas.microsoft.com/office/drawing/2017/decorative" val="1"/>
              </a:ext>
            </a:extLst>
          </p:cNvPr>
          <p:cNvSpPr/>
          <p:nvPr/>
        </p:nvSpPr>
        <p:spPr>
          <a:xfrm flipH="false" flipV="false" rot="0">
            <a:off x="3443499" y="5742215"/>
            <a:ext cx="1857444" cy="1857444"/>
          </a:xfrm>
          <a:custGeom>
            <a:avLst/>
            <a:gdLst/>
            <a:ahLst/>
            <a:cxnLst/>
            <a:rect r="r" b="b" t="t" l="l"/>
            <a:pathLst>
              <a:path h="1857444" w="1857444">
                <a:moveTo>
                  <a:pt x="0" y="0"/>
                </a:moveTo>
                <a:lnTo>
                  <a:pt x="1857444" y="0"/>
                </a:lnTo>
                <a:lnTo>
                  <a:pt x="1857444" y="1857444"/>
                </a:lnTo>
                <a:lnTo>
                  <a:pt x="0" y="18574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7" id="27"/>
          <p:cNvSpPr txBox="true"/>
          <p:nvPr/>
        </p:nvSpPr>
        <p:spPr>
          <a:xfrm rot="0">
            <a:off x="6297981" y="5870837"/>
            <a:ext cx="10549513" cy="1752600"/>
          </a:xfrm>
          <a:prstGeom prst="rect">
            <a:avLst/>
          </a:prstGeom>
        </p:spPr>
        <p:txBody>
          <a:bodyPr anchor="t" rtlCol="false" tIns="0" lIns="0" bIns="0" rIns="0">
            <a:spAutoFit/>
          </a:bodyPr>
          <a:lstStyle/>
          <a:p>
            <a:pPr algn="l">
              <a:lnSpc>
                <a:spcPts val="3414"/>
              </a:lnSpc>
            </a:pPr>
            <a:r>
              <a:rPr lang="en-US" sz="2845">
                <a:solidFill>
                  <a:srgbClr val="000B5D"/>
                </a:solidFill>
                <a:latin typeface="Poppins Bold"/>
              </a:rPr>
              <a:t>Fiscal Responsibilities</a:t>
            </a:r>
            <a:r>
              <a:rPr lang="en-US" sz="2845">
                <a:solidFill>
                  <a:srgbClr val="000B5D"/>
                </a:solidFill>
                <a:latin typeface="Poppins"/>
              </a:rPr>
              <a:t> – to ensure the fiscal accountability of the grant expenditures according to the grant agreement</a:t>
            </a:r>
          </a:p>
          <a:p>
            <a:pPr algn="l">
              <a:lnSpc>
                <a:spcPts val="3414"/>
              </a:lnSpc>
            </a:pPr>
          </a:p>
        </p:txBody>
      </p:sp>
      <p:sp>
        <p:nvSpPr>
          <p:cNvPr name="TextBox 28" id="28"/>
          <p:cNvSpPr txBox="true"/>
          <p:nvPr/>
        </p:nvSpPr>
        <p:spPr>
          <a:xfrm rot="0">
            <a:off x="6297981" y="3408350"/>
            <a:ext cx="10624425" cy="1752600"/>
          </a:xfrm>
          <a:prstGeom prst="rect">
            <a:avLst/>
          </a:prstGeom>
        </p:spPr>
        <p:txBody>
          <a:bodyPr anchor="t" rtlCol="false" tIns="0" lIns="0" bIns="0" rIns="0">
            <a:spAutoFit/>
          </a:bodyPr>
          <a:lstStyle/>
          <a:p>
            <a:pPr algn="l">
              <a:lnSpc>
                <a:spcPts val="3419"/>
              </a:lnSpc>
            </a:pPr>
            <a:r>
              <a:rPr lang="en-US" sz="2849">
                <a:solidFill>
                  <a:srgbClr val="000B5D"/>
                </a:solidFill>
                <a:latin typeface="Poppins Bold"/>
              </a:rPr>
              <a:t>Program Responsibilities</a:t>
            </a:r>
            <a:r>
              <a:rPr lang="en-US" sz="2849">
                <a:solidFill>
                  <a:srgbClr val="000B5D"/>
                </a:solidFill>
                <a:latin typeface="Poppins"/>
              </a:rPr>
              <a:t> – to ensure the project goals, objectives and outcomes of the grant award are achieved on time</a:t>
            </a:r>
          </a:p>
          <a:p>
            <a:pPr algn="l">
              <a:lnSpc>
                <a:spcPts val="3419"/>
              </a:lnSpc>
            </a:pPr>
          </a:p>
        </p:txBody>
      </p:sp>
      <p:sp>
        <p:nvSpPr>
          <p:cNvPr name="TextBox 29" id="29"/>
          <p:cNvSpPr txBox="true"/>
          <p:nvPr/>
        </p:nvSpPr>
        <p:spPr>
          <a:xfrm rot="0">
            <a:off x="17714052" y="184600"/>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37643" y="2072541"/>
            <a:ext cx="7918843" cy="2230897"/>
            <a:chOff x="0" y="0"/>
            <a:chExt cx="2085621" cy="587561"/>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2085621" cy="587561"/>
            </a:xfrm>
            <a:custGeom>
              <a:avLst/>
              <a:gdLst/>
              <a:ahLst/>
              <a:cxnLst/>
              <a:rect r="r" b="b" t="t" l="l"/>
              <a:pathLst>
                <a:path h="587561" w="2085621">
                  <a:moveTo>
                    <a:pt x="49861" y="0"/>
                  </a:moveTo>
                  <a:lnTo>
                    <a:pt x="2035761" y="0"/>
                  </a:lnTo>
                  <a:cubicBezTo>
                    <a:pt x="2048984" y="0"/>
                    <a:pt x="2061667" y="5253"/>
                    <a:pt x="2071017" y="14604"/>
                  </a:cubicBezTo>
                  <a:cubicBezTo>
                    <a:pt x="2080368" y="23954"/>
                    <a:pt x="2085621" y="36637"/>
                    <a:pt x="2085621" y="49861"/>
                  </a:cubicBezTo>
                  <a:lnTo>
                    <a:pt x="2085621" y="537701"/>
                  </a:lnTo>
                  <a:cubicBezTo>
                    <a:pt x="2085621" y="550925"/>
                    <a:pt x="2080368" y="563607"/>
                    <a:pt x="2071017" y="572957"/>
                  </a:cubicBezTo>
                  <a:cubicBezTo>
                    <a:pt x="2061667" y="582308"/>
                    <a:pt x="2048984" y="587561"/>
                    <a:pt x="2035761" y="587561"/>
                  </a:cubicBezTo>
                  <a:lnTo>
                    <a:pt x="49861" y="587561"/>
                  </a:lnTo>
                  <a:cubicBezTo>
                    <a:pt x="36637" y="587561"/>
                    <a:pt x="23954" y="582308"/>
                    <a:pt x="14604" y="572957"/>
                  </a:cubicBezTo>
                  <a:cubicBezTo>
                    <a:pt x="5253" y="563607"/>
                    <a:pt x="0" y="550925"/>
                    <a:pt x="0" y="537701"/>
                  </a:cubicBezTo>
                  <a:lnTo>
                    <a:pt x="0" y="49861"/>
                  </a:lnTo>
                  <a:cubicBezTo>
                    <a:pt x="0" y="36637"/>
                    <a:pt x="5253" y="23954"/>
                    <a:pt x="14604" y="14604"/>
                  </a:cubicBezTo>
                  <a:cubicBezTo>
                    <a:pt x="23954" y="5253"/>
                    <a:pt x="36637" y="0"/>
                    <a:pt x="49861" y="0"/>
                  </a:cubicBezTo>
                  <a:close/>
                </a:path>
              </a:pathLst>
            </a:custGeom>
            <a:solidFill>
              <a:srgbClr val="000B5D"/>
            </a:solidFill>
          </p:spPr>
        </p:sp>
        <p:sp>
          <p:nvSpPr>
            <p:cNvPr name="TextBox 4" id="4"/>
            <p:cNvSpPr txBox="true"/>
            <p:nvPr/>
          </p:nvSpPr>
          <p:spPr>
            <a:xfrm>
              <a:off x="0" y="19050"/>
              <a:ext cx="2085621" cy="568511"/>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11856083" y="5264114"/>
            <a:ext cx="6098221" cy="2527557"/>
            <a:chOff x="0" y="0"/>
            <a:chExt cx="1606116" cy="665694"/>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1606116" cy="665694"/>
            </a:xfrm>
            <a:custGeom>
              <a:avLst/>
              <a:gdLst/>
              <a:ahLst/>
              <a:cxnLst/>
              <a:rect r="r" b="b" t="t" l="l"/>
              <a:pathLst>
                <a:path h="665694" w="1606116">
                  <a:moveTo>
                    <a:pt x="64746" y="0"/>
                  </a:moveTo>
                  <a:lnTo>
                    <a:pt x="1541369" y="0"/>
                  </a:lnTo>
                  <a:cubicBezTo>
                    <a:pt x="1577128" y="0"/>
                    <a:pt x="1606116" y="28988"/>
                    <a:pt x="1606116" y="64746"/>
                  </a:cubicBezTo>
                  <a:lnTo>
                    <a:pt x="1606116" y="600948"/>
                  </a:lnTo>
                  <a:cubicBezTo>
                    <a:pt x="1606116" y="636706"/>
                    <a:pt x="1577128" y="665694"/>
                    <a:pt x="1541369" y="665694"/>
                  </a:cubicBezTo>
                  <a:lnTo>
                    <a:pt x="64746" y="665694"/>
                  </a:lnTo>
                  <a:cubicBezTo>
                    <a:pt x="28988" y="665694"/>
                    <a:pt x="0" y="636706"/>
                    <a:pt x="0" y="600948"/>
                  </a:cubicBezTo>
                  <a:lnTo>
                    <a:pt x="0" y="64746"/>
                  </a:lnTo>
                  <a:cubicBezTo>
                    <a:pt x="0" y="28988"/>
                    <a:pt x="28988" y="0"/>
                    <a:pt x="64746" y="0"/>
                  </a:cubicBezTo>
                  <a:close/>
                </a:path>
              </a:pathLst>
            </a:custGeom>
            <a:solidFill>
              <a:srgbClr val="000B5D"/>
            </a:solidFill>
          </p:spPr>
        </p:sp>
        <p:sp>
          <p:nvSpPr>
            <p:cNvPr name="TextBox 7" id="7"/>
            <p:cNvSpPr txBox="true"/>
            <p:nvPr/>
          </p:nvSpPr>
          <p:spPr>
            <a:xfrm>
              <a:off x="0" y="19050"/>
              <a:ext cx="1606116" cy="646644"/>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1028700" y="2473698"/>
            <a:ext cx="5984874" cy="2441573"/>
            <a:chOff x="0" y="0"/>
            <a:chExt cx="1576263" cy="643048"/>
          </a:xfrm>
        </p:grpSpPr>
        <p:sp>
          <p:nvSpPr>
            <p:cNvPr name="Freeform 9" id="9">
              <a:extLst>
                <a:ext uri="{C183D7F6-B498-43B3-948B-1728B52AA6E4}">
                  <adec:decorative xmlns:adec="http://schemas.microsoft.com/office/drawing/2017/decorative" val="1"/>
                </a:ext>
              </a:extLst>
            </p:cNvPr>
            <p:cNvSpPr/>
            <p:nvPr/>
          </p:nvSpPr>
          <p:spPr>
            <a:xfrm flipH="false" flipV="false" rot="0">
              <a:off x="0" y="0"/>
              <a:ext cx="1576263" cy="643048"/>
            </a:xfrm>
            <a:custGeom>
              <a:avLst/>
              <a:gdLst/>
              <a:ahLst/>
              <a:cxnLst/>
              <a:rect r="r" b="b" t="t" l="l"/>
              <a:pathLst>
                <a:path h="643048" w="1576263">
                  <a:moveTo>
                    <a:pt x="65973" y="0"/>
                  </a:moveTo>
                  <a:lnTo>
                    <a:pt x="1510291" y="0"/>
                  </a:lnTo>
                  <a:cubicBezTo>
                    <a:pt x="1527788" y="0"/>
                    <a:pt x="1544568" y="6951"/>
                    <a:pt x="1556940" y="19323"/>
                  </a:cubicBezTo>
                  <a:cubicBezTo>
                    <a:pt x="1569313" y="31695"/>
                    <a:pt x="1576263" y="48476"/>
                    <a:pt x="1576263" y="65973"/>
                  </a:cubicBezTo>
                  <a:lnTo>
                    <a:pt x="1576263" y="577075"/>
                  </a:lnTo>
                  <a:cubicBezTo>
                    <a:pt x="1576263" y="594572"/>
                    <a:pt x="1569313" y="611353"/>
                    <a:pt x="1556940" y="623725"/>
                  </a:cubicBezTo>
                  <a:cubicBezTo>
                    <a:pt x="1544568" y="636097"/>
                    <a:pt x="1527788" y="643048"/>
                    <a:pt x="1510291" y="643048"/>
                  </a:cubicBezTo>
                  <a:lnTo>
                    <a:pt x="65973" y="643048"/>
                  </a:lnTo>
                  <a:cubicBezTo>
                    <a:pt x="48476" y="643048"/>
                    <a:pt x="31695" y="636097"/>
                    <a:pt x="19323" y="623725"/>
                  </a:cubicBezTo>
                  <a:cubicBezTo>
                    <a:pt x="6951" y="611353"/>
                    <a:pt x="0" y="594572"/>
                    <a:pt x="0" y="577075"/>
                  </a:cubicBezTo>
                  <a:lnTo>
                    <a:pt x="0" y="65973"/>
                  </a:lnTo>
                  <a:cubicBezTo>
                    <a:pt x="0" y="48476"/>
                    <a:pt x="6951" y="31695"/>
                    <a:pt x="19323" y="19323"/>
                  </a:cubicBezTo>
                  <a:cubicBezTo>
                    <a:pt x="31695" y="6951"/>
                    <a:pt x="48476" y="0"/>
                    <a:pt x="65973" y="0"/>
                  </a:cubicBezTo>
                  <a:close/>
                </a:path>
              </a:pathLst>
            </a:custGeom>
            <a:solidFill>
              <a:srgbClr val="000B5D"/>
            </a:solidFill>
          </p:spPr>
        </p:sp>
        <p:sp>
          <p:nvSpPr>
            <p:cNvPr name="TextBox 10" id="10"/>
            <p:cNvSpPr txBox="true"/>
            <p:nvPr/>
          </p:nvSpPr>
          <p:spPr>
            <a:xfrm>
              <a:off x="0" y="19050"/>
              <a:ext cx="1576263" cy="623998"/>
            </a:xfrm>
            <a:prstGeom prst="rect">
              <a:avLst/>
            </a:prstGeom>
          </p:spPr>
          <p:txBody>
            <a:bodyPr anchor="ctr" rtlCol="false" tIns="50800" lIns="50800" bIns="50800" rIns="50800"/>
            <a:lstStyle/>
            <a:p>
              <a:pPr algn="ctr">
                <a:lnSpc>
                  <a:spcPts val="2376"/>
                </a:lnSpc>
              </a:pPr>
            </a:p>
          </p:txBody>
        </p:sp>
      </p:grpSp>
      <p:grpSp>
        <p:nvGrpSpPr>
          <p:cNvPr name="Group 11" id="11"/>
          <p:cNvGrpSpPr/>
          <p:nvPr/>
        </p:nvGrpSpPr>
        <p:grpSpPr>
          <a:xfrm rot="0">
            <a:off x="7013574" y="3756743"/>
            <a:ext cx="3838577" cy="3838577"/>
            <a:chOff x="0" y="0"/>
            <a:chExt cx="812800" cy="812800"/>
          </a:xfrm>
        </p:grpSpPr>
        <p:sp>
          <p:nvSpPr>
            <p:cNvPr name="Freeform 12" id="12">
              <a:extLst>
                <a:ext uri="{C183D7F6-B498-43B3-948B-1728B52AA6E4}">
                  <adec:decorative xmlns:adec="http://schemas.microsoft.com/office/drawing/2017/decorative" val="1"/>
                </a:ext>
              </a:extLst>
            </p:cNvPr>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B5D"/>
            </a:solidFill>
          </p:spPr>
        </p:sp>
        <p:sp>
          <p:nvSpPr>
            <p:cNvPr name="TextBox 13" id="13"/>
            <p:cNvSpPr txBox="true"/>
            <p:nvPr/>
          </p:nvSpPr>
          <p:spPr>
            <a:xfrm>
              <a:off x="76200" y="95250"/>
              <a:ext cx="660400" cy="641350"/>
            </a:xfrm>
            <a:prstGeom prst="rect">
              <a:avLst/>
            </a:prstGeom>
          </p:spPr>
          <p:txBody>
            <a:bodyPr anchor="ctr" rtlCol="false" tIns="50800" lIns="50800" bIns="50800" rIns="50800"/>
            <a:lstStyle/>
            <a:p>
              <a:pPr algn="ctr">
                <a:lnSpc>
                  <a:spcPts val="2376"/>
                </a:lnSpc>
              </a:pPr>
            </a:p>
          </p:txBody>
        </p:sp>
      </p:grpSp>
      <p:sp>
        <p:nvSpPr>
          <p:cNvPr name="Freeform 14" id="14">
            <a:extLst>
              <a:ext uri="{C183D7F6-B498-43B3-948B-1728B52AA6E4}">
                <adec:decorative xmlns:adec="http://schemas.microsoft.com/office/drawing/2017/decorative" val="1"/>
              </a:ext>
            </a:extLst>
          </p:cNvPr>
          <p:cNvSpPr/>
          <p:nvPr/>
        </p:nvSpPr>
        <p:spPr>
          <a:xfrm flipH="false" flipV="false" rot="1364365">
            <a:off x="10251794" y="4791950"/>
            <a:ext cx="1897600" cy="574024"/>
          </a:xfrm>
          <a:custGeom>
            <a:avLst/>
            <a:gdLst/>
            <a:ahLst/>
            <a:cxnLst/>
            <a:rect r="r" b="b" t="t" l="l"/>
            <a:pathLst>
              <a:path h="574024" w="1897600">
                <a:moveTo>
                  <a:pt x="0" y="0"/>
                </a:moveTo>
                <a:lnTo>
                  <a:pt x="1897600" y="0"/>
                </a:lnTo>
                <a:lnTo>
                  <a:pt x="1897600" y="574024"/>
                </a:lnTo>
                <a:lnTo>
                  <a:pt x="0" y="5740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a:extLst>
              <a:ext uri="{C183D7F6-B498-43B3-948B-1728B52AA6E4}">
                <adec:decorative xmlns:adec="http://schemas.microsoft.com/office/drawing/2017/decorative" val="1"/>
              </a:ext>
            </a:extLst>
          </p:cNvPr>
          <p:cNvSpPr/>
          <p:nvPr/>
        </p:nvSpPr>
        <p:spPr>
          <a:xfrm flipH="false" flipV="false" rot="-2177628">
            <a:off x="8159846" y="3269302"/>
            <a:ext cx="2070229" cy="626244"/>
          </a:xfrm>
          <a:custGeom>
            <a:avLst/>
            <a:gdLst/>
            <a:ahLst/>
            <a:cxnLst/>
            <a:rect r="r" b="b" t="t" l="l"/>
            <a:pathLst>
              <a:path h="626244" w="2070229">
                <a:moveTo>
                  <a:pt x="0" y="0"/>
                </a:moveTo>
                <a:lnTo>
                  <a:pt x="2070229" y="0"/>
                </a:lnTo>
                <a:lnTo>
                  <a:pt x="2070229" y="626244"/>
                </a:lnTo>
                <a:lnTo>
                  <a:pt x="0" y="6262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6" id="16">
            <a:extLst>
              <a:ext uri="{C183D7F6-B498-43B3-948B-1728B52AA6E4}">
                <adec:decorative xmlns:adec="http://schemas.microsoft.com/office/drawing/2017/decorative" val="1"/>
              </a:ext>
            </a:extLst>
          </p:cNvPr>
          <p:cNvSpPr/>
          <p:nvPr/>
        </p:nvSpPr>
        <p:spPr>
          <a:xfrm flipH="false" flipV="false" rot="0">
            <a:off x="-158541" y="945219"/>
            <a:ext cx="11739941" cy="909845"/>
          </a:xfrm>
          <a:custGeom>
            <a:avLst/>
            <a:gdLst/>
            <a:ahLst/>
            <a:cxnLst/>
            <a:rect r="r" b="b" t="t" l="l"/>
            <a:pathLst>
              <a:path h="909845" w="11739941">
                <a:moveTo>
                  <a:pt x="0" y="0"/>
                </a:moveTo>
                <a:lnTo>
                  <a:pt x="11739941" y="0"/>
                </a:lnTo>
                <a:lnTo>
                  <a:pt x="11739941" y="909845"/>
                </a:lnTo>
                <a:lnTo>
                  <a:pt x="0" y="9098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a:extLst>
              <a:ext uri="{C183D7F6-B498-43B3-948B-1728B52AA6E4}">
                <adec:decorative xmlns:adec="http://schemas.microsoft.com/office/drawing/2017/decorative" val="1"/>
              </a:ext>
            </a:extLst>
          </p:cNvPr>
          <p:cNvSpPr/>
          <p:nvPr/>
        </p:nvSpPr>
        <p:spPr>
          <a:xfrm flipH="false" flipV="false" rot="0">
            <a:off x="-158541" y="230415"/>
            <a:ext cx="18446541" cy="1429607"/>
          </a:xfrm>
          <a:custGeom>
            <a:avLst/>
            <a:gdLst/>
            <a:ahLst/>
            <a:cxnLst/>
            <a:rect r="r" b="b" t="t" l="l"/>
            <a:pathLst>
              <a:path h="1429607" w="18446541">
                <a:moveTo>
                  <a:pt x="0" y="0"/>
                </a:moveTo>
                <a:lnTo>
                  <a:pt x="18446541" y="0"/>
                </a:lnTo>
                <a:lnTo>
                  <a:pt x="18446541" y="1429607"/>
                </a:lnTo>
                <a:lnTo>
                  <a:pt x="0" y="14296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a:extLst>
              <a:ext uri="{C183D7F6-B498-43B3-948B-1728B52AA6E4}">
                <adec:decorative xmlns:adec="http://schemas.microsoft.com/office/drawing/2017/decorative" val="1"/>
              </a:ext>
            </a:extLst>
          </p:cNvPr>
          <p:cNvSpPr/>
          <p:nvPr/>
        </p:nvSpPr>
        <p:spPr>
          <a:xfrm flipH="false" flipV="true" rot="-7879525">
            <a:off x="5604693" y="4709900"/>
            <a:ext cx="1897600" cy="574024"/>
          </a:xfrm>
          <a:custGeom>
            <a:avLst/>
            <a:gdLst/>
            <a:ahLst/>
            <a:cxnLst/>
            <a:rect r="r" b="b" t="t" l="l"/>
            <a:pathLst>
              <a:path h="574024" w="1897600">
                <a:moveTo>
                  <a:pt x="0" y="574024"/>
                </a:moveTo>
                <a:lnTo>
                  <a:pt x="1897600" y="574024"/>
                </a:lnTo>
                <a:lnTo>
                  <a:pt x="1897600" y="0"/>
                </a:lnTo>
                <a:lnTo>
                  <a:pt x="0" y="0"/>
                </a:lnTo>
                <a:lnTo>
                  <a:pt x="0" y="57402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9" id="19"/>
          <p:cNvSpPr txBox="true"/>
          <p:nvPr/>
        </p:nvSpPr>
        <p:spPr>
          <a:xfrm rot="0">
            <a:off x="544181" y="452902"/>
            <a:ext cx="17372624" cy="736339"/>
          </a:xfrm>
          <a:prstGeom prst="rect">
            <a:avLst/>
          </a:prstGeom>
        </p:spPr>
        <p:txBody>
          <a:bodyPr anchor="t" rtlCol="false" tIns="0" lIns="0" bIns="0" rIns="0">
            <a:spAutoFit/>
          </a:bodyPr>
          <a:lstStyle/>
          <a:p>
            <a:pPr algn="ctr" marL="0" indent="0" lvl="0">
              <a:lnSpc>
                <a:spcPts val="5551"/>
              </a:lnSpc>
            </a:pPr>
            <a:r>
              <a:rPr lang="en-US" sz="4270">
                <a:solidFill>
                  <a:srgbClr val="000B5D"/>
                </a:solidFill>
                <a:latin typeface="Poppins Bold"/>
              </a:rPr>
              <a:t> GRANT MANAGEMENT SUPPORT</a:t>
            </a:r>
          </a:p>
        </p:txBody>
      </p:sp>
      <p:sp>
        <p:nvSpPr>
          <p:cNvPr name="TextBox 20" id="20"/>
          <p:cNvSpPr txBox="true"/>
          <p:nvPr/>
        </p:nvSpPr>
        <p:spPr>
          <a:xfrm rot="0">
            <a:off x="7587578" y="4523709"/>
            <a:ext cx="2795763" cy="473202"/>
          </a:xfrm>
          <a:prstGeom prst="rect">
            <a:avLst/>
          </a:prstGeom>
        </p:spPr>
        <p:txBody>
          <a:bodyPr anchor="t" rtlCol="false" tIns="0" lIns="0" bIns="0" rIns="0">
            <a:spAutoFit/>
          </a:bodyPr>
          <a:lstStyle/>
          <a:p>
            <a:pPr algn="l" marL="0" indent="0" lvl="0">
              <a:lnSpc>
                <a:spcPts val="3869"/>
              </a:lnSpc>
            </a:pPr>
            <a:r>
              <a:rPr lang="en-US" sz="2579">
                <a:solidFill>
                  <a:srgbClr val="FFFFFF"/>
                </a:solidFill>
                <a:latin typeface="Poppins Bold"/>
              </a:rPr>
              <a:t>Grant Manager: </a:t>
            </a:r>
          </a:p>
        </p:txBody>
      </p:sp>
      <p:grpSp>
        <p:nvGrpSpPr>
          <p:cNvPr name="Group 21" id="21"/>
          <p:cNvGrpSpPr/>
          <p:nvPr/>
        </p:nvGrpSpPr>
        <p:grpSpPr>
          <a:xfrm rot="0">
            <a:off x="8590309" y="8353646"/>
            <a:ext cx="7805399" cy="1732115"/>
            <a:chOff x="0" y="0"/>
            <a:chExt cx="10407198" cy="2309486"/>
          </a:xfrm>
        </p:grpSpPr>
        <p:grpSp>
          <p:nvGrpSpPr>
            <p:cNvPr name="Group 22" id="22"/>
            <p:cNvGrpSpPr/>
            <p:nvPr/>
          </p:nvGrpSpPr>
          <p:grpSpPr>
            <a:xfrm rot="0">
              <a:off x="0" y="0"/>
              <a:ext cx="10407198" cy="2302294"/>
              <a:chOff x="0" y="0"/>
              <a:chExt cx="2055743" cy="454774"/>
            </a:xfrm>
          </p:grpSpPr>
          <p:sp>
            <p:nvSpPr>
              <p:cNvPr name="Freeform 23" id="23">
                <a:extLst>
                  <a:ext uri="{C183D7F6-B498-43B3-948B-1728B52AA6E4}">
                    <adec:decorative xmlns:adec="http://schemas.microsoft.com/office/drawing/2017/decorative" val="1"/>
                  </a:ext>
                </a:extLst>
              </p:cNvPr>
              <p:cNvSpPr/>
              <p:nvPr/>
            </p:nvSpPr>
            <p:spPr>
              <a:xfrm flipH="false" flipV="false" rot="0">
                <a:off x="0" y="0"/>
                <a:ext cx="2055743" cy="454774"/>
              </a:xfrm>
              <a:custGeom>
                <a:avLst/>
                <a:gdLst/>
                <a:ahLst/>
                <a:cxnLst/>
                <a:rect r="r" b="b" t="t" l="l"/>
                <a:pathLst>
                  <a:path h="454774" w="2055743">
                    <a:moveTo>
                      <a:pt x="50585" y="0"/>
                    </a:moveTo>
                    <a:lnTo>
                      <a:pt x="2005158" y="0"/>
                    </a:lnTo>
                    <a:cubicBezTo>
                      <a:pt x="2033095" y="0"/>
                      <a:pt x="2055743" y="22648"/>
                      <a:pt x="2055743" y="50585"/>
                    </a:cubicBezTo>
                    <a:lnTo>
                      <a:pt x="2055743" y="404189"/>
                    </a:lnTo>
                    <a:cubicBezTo>
                      <a:pt x="2055743" y="432126"/>
                      <a:pt x="2033095" y="454774"/>
                      <a:pt x="2005158" y="454774"/>
                    </a:cubicBezTo>
                    <a:lnTo>
                      <a:pt x="50585" y="454774"/>
                    </a:lnTo>
                    <a:cubicBezTo>
                      <a:pt x="22648" y="454774"/>
                      <a:pt x="0" y="432126"/>
                      <a:pt x="0" y="404189"/>
                    </a:cubicBezTo>
                    <a:lnTo>
                      <a:pt x="0" y="50585"/>
                    </a:lnTo>
                    <a:cubicBezTo>
                      <a:pt x="0" y="22648"/>
                      <a:pt x="22648" y="0"/>
                      <a:pt x="50585" y="0"/>
                    </a:cubicBezTo>
                    <a:close/>
                  </a:path>
                </a:pathLst>
              </a:custGeom>
              <a:solidFill>
                <a:srgbClr val="000B5D"/>
              </a:solidFill>
            </p:spPr>
          </p:sp>
          <p:sp>
            <p:nvSpPr>
              <p:cNvPr name="TextBox 24" id="24"/>
              <p:cNvSpPr txBox="true"/>
              <p:nvPr/>
            </p:nvSpPr>
            <p:spPr>
              <a:xfrm>
                <a:off x="0" y="19050"/>
                <a:ext cx="2055743" cy="435724"/>
              </a:xfrm>
              <a:prstGeom prst="rect">
                <a:avLst/>
              </a:prstGeom>
            </p:spPr>
            <p:txBody>
              <a:bodyPr anchor="ctr" rtlCol="false" tIns="50800" lIns="50800" bIns="50800" rIns="50800"/>
              <a:lstStyle/>
              <a:p>
                <a:pPr algn="ctr">
                  <a:lnSpc>
                    <a:spcPts val="2376"/>
                  </a:lnSpc>
                </a:pPr>
              </a:p>
            </p:txBody>
          </p:sp>
        </p:grpSp>
        <p:sp>
          <p:nvSpPr>
            <p:cNvPr name="TextBox 25" id="25"/>
            <p:cNvSpPr txBox="true"/>
            <p:nvPr/>
          </p:nvSpPr>
          <p:spPr>
            <a:xfrm rot="0">
              <a:off x="441587" y="234950"/>
              <a:ext cx="9571262" cy="2074536"/>
            </a:xfrm>
            <a:prstGeom prst="rect">
              <a:avLst/>
            </a:prstGeom>
          </p:spPr>
          <p:txBody>
            <a:bodyPr anchor="t" rtlCol="false" tIns="0" lIns="0" bIns="0" rIns="0">
              <a:spAutoFit/>
            </a:bodyPr>
            <a:lstStyle/>
            <a:p>
              <a:pPr algn="ctr">
                <a:lnSpc>
                  <a:spcPts val="2408"/>
                </a:lnSpc>
              </a:pPr>
              <a:r>
                <a:rPr lang="en-US" sz="2408">
                  <a:solidFill>
                    <a:srgbClr val="FFFFFF"/>
                  </a:solidFill>
                  <a:latin typeface="Poppins"/>
                </a:rPr>
                <a:t>Program Officer: </a:t>
              </a:r>
            </a:p>
            <a:p>
              <a:pPr algn="ctr">
                <a:lnSpc>
                  <a:spcPts val="2408"/>
                </a:lnSpc>
              </a:pPr>
            </a:p>
            <a:p>
              <a:pPr algn="l">
                <a:lnSpc>
                  <a:spcPts val="2408"/>
                </a:lnSpc>
              </a:pPr>
              <a:r>
                <a:rPr lang="en-US" sz="2408">
                  <a:solidFill>
                    <a:srgbClr val="FFFFFF"/>
                  </a:solidFill>
                  <a:latin typeface="Poppins"/>
                </a:rPr>
                <a:t>The college’s primary point of contact with the funding source </a:t>
              </a:r>
            </a:p>
            <a:p>
              <a:pPr algn="l">
                <a:lnSpc>
                  <a:spcPts val="2408"/>
                </a:lnSpc>
              </a:pPr>
            </a:p>
          </p:txBody>
        </p:sp>
      </p:grpSp>
      <p:sp>
        <p:nvSpPr>
          <p:cNvPr name="Freeform 26" id="26">
            <a:extLst>
              <a:ext uri="{C183D7F6-B498-43B3-948B-1728B52AA6E4}">
                <adec:decorative xmlns:adec="http://schemas.microsoft.com/office/drawing/2017/decorative" val="1"/>
              </a:ext>
            </a:extLst>
          </p:cNvPr>
          <p:cNvSpPr/>
          <p:nvPr/>
        </p:nvSpPr>
        <p:spPr>
          <a:xfrm flipH="false" flipV="false" rot="4032399">
            <a:off x="9421232" y="7297481"/>
            <a:ext cx="1959730" cy="592818"/>
          </a:xfrm>
          <a:custGeom>
            <a:avLst/>
            <a:gdLst/>
            <a:ahLst/>
            <a:cxnLst/>
            <a:rect r="r" b="b" t="t" l="l"/>
            <a:pathLst>
              <a:path h="592818" w="1959730">
                <a:moveTo>
                  <a:pt x="0" y="0"/>
                </a:moveTo>
                <a:lnTo>
                  <a:pt x="1959730" y="0"/>
                </a:lnTo>
                <a:lnTo>
                  <a:pt x="1959730" y="592818"/>
                </a:lnTo>
                <a:lnTo>
                  <a:pt x="0" y="5928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27" id="27"/>
          <p:cNvSpPr txBox="true"/>
          <p:nvPr/>
        </p:nvSpPr>
        <p:spPr>
          <a:xfrm rot="0">
            <a:off x="12082667" y="5505956"/>
            <a:ext cx="5730218" cy="1812445"/>
          </a:xfrm>
          <a:prstGeom prst="rect">
            <a:avLst/>
          </a:prstGeom>
        </p:spPr>
        <p:txBody>
          <a:bodyPr anchor="t" rtlCol="false" tIns="0" lIns="0" bIns="0" rIns="0">
            <a:spAutoFit/>
          </a:bodyPr>
          <a:lstStyle/>
          <a:p>
            <a:pPr algn="ctr">
              <a:lnSpc>
                <a:spcPts val="2356"/>
              </a:lnSpc>
            </a:pPr>
            <a:r>
              <a:rPr lang="en-US" sz="2356">
                <a:solidFill>
                  <a:srgbClr val="FFFFFF"/>
                </a:solidFill>
                <a:latin typeface="Poppins"/>
              </a:rPr>
              <a:t>Fiscal Services:</a:t>
            </a:r>
          </a:p>
          <a:p>
            <a:pPr algn="ctr">
              <a:lnSpc>
                <a:spcPts val="2356"/>
              </a:lnSpc>
            </a:pPr>
          </a:p>
          <a:p>
            <a:pPr algn="l">
              <a:lnSpc>
                <a:spcPts val="2356"/>
              </a:lnSpc>
              <a:spcBef>
                <a:spcPct val="0"/>
              </a:spcBef>
            </a:pPr>
            <a:r>
              <a:rPr lang="en-US" sz="2356">
                <a:solidFill>
                  <a:srgbClr val="FFFFFF"/>
                </a:solidFill>
                <a:latin typeface="Poppins"/>
              </a:rPr>
              <a:t>Reviews and processes all grant expenditures and assures that the grant remains compliant with internal and external audit requirements</a:t>
            </a:r>
          </a:p>
        </p:txBody>
      </p:sp>
      <p:sp>
        <p:nvSpPr>
          <p:cNvPr name="TextBox 28" id="28"/>
          <p:cNvSpPr txBox="true"/>
          <p:nvPr/>
        </p:nvSpPr>
        <p:spPr>
          <a:xfrm rot="0">
            <a:off x="10448051" y="2239573"/>
            <a:ext cx="7468754" cy="1812445"/>
          </a:xfrm>
          <a:prstGeom prst="rect">
            <a:avLst/>
          </a:prstGeom>
        </p:spPr>
        <p:txBody>
          <a:bodyPr anchor="t" rtlCol="false" tIns="0" lIns="0" bIns="0" rIns="0">
            <a:spAutoFit/>
          </a:bodyPr>
          <a:lstStyle/>
          <a:p>
            <a:pPr algn="ctr">
              <a:lnSpc>
                <a:spcPts val="2356"/>
              </a:lnSpc>
            </a:pPr>
            <a:r>
              <a:rPr lang="en-US" sz="2356">
                <a:solidFill>
                  <a:srgbClr val="FFFFFF"/>
                </a:solidFill>
                <a:latin typeface="Poppins"/>
              </a:rPr>
              <a:t>Grants Office: </a:t>
            </a:r>
          </a:p>
          <a:p>
            <a:pPr algn="ctr">
              <a:lnSpc>
                <a:spcPts val="2356"/>
              </a:lnSpc>
            </a:pPr>
          </a:p>
          <a:p>
            <a:pPr algn="l">
              <a:lnSpc>
                <a:spcPts val="2356"/>
              </a:lnSpc>
              <a:spcBef>
                <a:spcPct val="0"/>
              </a:spcBef>
            </a:pPr>
            <a:r>
              <a:rPr lang="en-US" sz="2356">
                <a:solidFill>
                  <a:srgbClr val="FFFFFF"/>
                </a:solidFill>
                <a:latin typeface="Poppins"/>
              </a:rPr>
              <a:t>Provides technical assistance to Grant </a:t>
            </a:r>
            <a:r>
              <a:rPr lang="en-US" sz="2356">
                <a:solidFill>
                  <a:srgbClr val="FFFFFF"/>
                </a:solidFill>
                <a:latin typeface="Poppins"/>
              </a:rPr>
              <a:t>Managers throughout the life of the grant and will assist with continuation applications and/or new funding as needed</a:t>
            </a:r>
          </a:p>
        </p:txBody>
      </p:sp>
      <p:sp>
        <p:nvSpPr>
          <p:cNvPr name="TextBox 29" id="29"/>
          <p:cNvSpPr txBox="true"/>
          <p:nvPr/>
        </p:nvSpPr>
        <p:spPr>
          <a:xfrm rot="0">
            <a:off x="7197100" y="5040913"/>
            <a:ext cx="3414376" cy="1486979"/>
          </a:xfrm>
          <a:prstGeom prst="rect">
            <a:avLst/>
          </a:prstGeom>
        </p:spPr>
        <p:txBody>
          <a:bodyPr anchor="t" rtlCol="false" tIns="0" lIns="0" bIns="0" rIns="0">
            <a:spAutoFit/>
          </a:bodyPr>
          <a:lstStyle/>
          <a:p>
            <a:pPr algn="ctr">
              <a:lnSpc>
                <a:spcPts val="2957"/>
              </a:lnSpc>
            </a:pPr>
            <a:r>
              <a:rPr lang="en-US" sz="1971">
                <a:solidFill>
                  <a:srgbClr val="FFFFFF"/>
                </a:solidFill>
                <a:latin typeface="Poppins Bold"/>
              </a:rPr>
              <a:t>(Also referred to</a:t>
            </a:r>
          </a:p>
          <a:p>
            <a:pPr algn="ctr">
              <a:lnSpc>
                <a:spcPts val="2957"/>
              </a:lnSpc>
            </a:pPr>
            <a:r>
              <a:rPr lang="en-US" sz="1971">
                <a:solidFill>
                  <a:srgbClr val="FFFFFF"/>
                </a:solidFill>
                <a:latin typeface="Poppins Bold"/>
              </a:rPr>
              <a:t> as the Project Manager, </a:t>
            </a:r>
          </a:p>
          <a:p>
            <a:pPr algn="ctr">
              <a:lnSpc>
                <a:spcPts val="2957"/>
              </a:lnSpc>
            </a:pPr>
            <a:r>
              <a:rPr lang="en-US" sz="1971">
                <a:solidFill>
                  <a:srgbClr val="FFFFFF"/>
                </a:solidFill>
                <a:latin typeface="Poppins Bold"/>
              </a:rPr>
              <a:t>Project Director,</a:t>
            </a:r>
          </a:p>
          <a:p>
            <a:pPr algn="ctr" marL="0" indent="0" lvl="0">
              <a:lnSpc>
                <a:spcPts val="2957"/>
              </a:lnSpc>
            </a:pPr>
            <a:r>
              <a:rPr lang="en-US" sz="1971">
                <a:solidFill>
                  <a:srgbClr val="FFFFFF"/>
                </a:solidFill>
                <a:latin typeface="Poppins Bold"/>
              </a:rPr>
              <a:t> or Principal Investigator)</a:t>
            </a:r>
          </a:p>
        </p:txBody>
      </p:sp>
      <p:grpSp>
        <p:nvGrpSpPr>
          <p:cNvPr name="Group 30" id="30"/>
          <p:cNvGrpSpPr/>
          <p:nvPr/>
        </p:nvGrpSpPr>
        <p:grpSpPr>
          <a:xfrm rot="0">
            <a:off x="544181" y="5360713"/>
            <a:ext cx="5884392" cy="2998326"/>
            <a:chOff x="0" y="0"/>
            <a:chExt cx="7845856" cy="3997768"/>
          </a:xfrm>
        </p:grpSpPr>
        <p:grpSp>
          <p:nvGrpSpPr>
            <p:cNvPr name="Group 31" id="31"/>
            <p:cNvGrpSpPr/>
            <p:nvPr/>
          </p:nvGrpSpPr>
          <p:grpSpPr>
            <a:xfrm rot="0">
              <a:off x="0" y="0"/>
              <a:ext cx="7845856" cy="3997768"/>
              <a:chOff x="0" y="0"/>
              <a:chExt cx="1549799" cy="789683"/>
            </a:xfrm>
          </p:grpSpPr>
          <p:sp>
            <p:nvSpPr>
              <p:cNvPr name="Freeform 32" id="32">
                <a:extLst>
                  <a:ext uri="{C183D7F6-B498-43B3-948B-1728B52AA6E4}">
                    <adec:decorative xmlns:adec="http://schemas.microsoft.com/office/drawing/2017/decorative" val="1"/>
                  </a:ext>
                </a:extLst>
              </p:cNvPr>
              <p:cNvSpPr/>
              <p:nvPr/>
            </p:nvSpPr>
            <p:spPr>
              <a:xfrm flipH="false" flipV="false" rot="0">
                <a:off x="0" y="0"/>
                <a:ext cx="1549799" cy="789683"/>
              </a:xfrm>
              <a:custGeom>
                <a:avLst/>
                <a:gdLst/>
                <a:ahLst/>
                <a:cxnLst/>
                <a:rect r="r" b="b" t="t" l="l"/>
                <a:pathLst>
                  <a:path h="789683" w="1549799">
                    <a:moveTo>
                      <a:pt x="67099" y="0"/>
                    </a:moveTo>
                    <a:lnTo>
                      <a:pt x="1482700" y="0"/>
                    </a:lnTo>
                    <a:cubicBezTo>
                      <a:pt x="1500495" y="0"/>
                      <a:pt x="1517562" y="7069"/>
                      <a:pt x="1530146" y="19653"/>
                    </a:cubicBezTo>
                    <a:cubicBezTo>
                      <a:pt x="1542729" y="32236"/>
                      <a:pt x="1549799" y="49303"/>
                      <a:pt x="1549799" y="67099"/>
                    </a:cubicBezTo>
                    <a:lnTo>
                      <a:pt x="1549799" y="722583"/>
                    </a:lnTo>
                    <a:cubicBezTo>
                      <a:pt x="1549799" y="740379"/>
                      <a:pt x="1542729" y="757446"/>
                      <a:pt x="1530146" y="770030"/>
                    </a:cubicBezTo>
                    <a:cubicBezTo>
                      <a:pt x="1517562" y="782613"/>
                      <a:pt x="1500495" y="789683"/>
                      <a:pt x="1482700" y="789683"/>
                    </a:cubicBezTo>
                    <a:lnTo>
                      <a:pt x="67099" y="789683"/>
                    </a:lnTo>
                    <a:cubicBezTo>
                      <a:pt x="49303" y="789683"/>
                      <a:pt x="32236" y="782613"/>
                      <a:pt x="19653" y="770030"/>
                    </a:cubicBezTo>
                    <a:cubicBezTo>
                      <a:pt x="7069" y="757446"/>
                      <a:pt x="0" y="740379"/>
                      <a:pt x="0" y="722583"/>
                    </a:cubicBezTo>
                    <a:lnTo>
                      <a:pt x="0" y="67099"/>
                    </a:lnTo>
                    <a:cubicBezTo>
                      <a:pt x="0" y="49303"/>
                      <a:pt x="7069" y="32236"/>
                      <a:pt x="19653" y="19653"/>
                    </a:cubicBezTo>
                    <a:cubicBezTo>
                      <a:pt x="32236" y="7069"/>
                      <a:pt x="49303" y="0"/>
                      <a:pt x="67099" y="0"/>
                    </a:cubicBezTo>
                    <a:close/>
                  </a:path>
                </a:pathLst>
              </a:custGeom>
              <a:solidFill>
                <a:srgbClr val="000B5D"/>
              </a:solidFill>
            </p:spPr>
          </p:sp>
          <p:sp>
            <p:nvSpPr>
              <p:cNvPr name="TextBox 33" id="33"/>
              <p:cNvSpPr txBox="true"/>
              <p:nvPr/>
            </p:nvSpPr>
            <p:spPr>
              <a:xfrm>
                <a:off x="0" y="19050"/>
                <a:ext cx="1549799" cy="770633"/>
              </a:xfrm>
              <a:prstGeom prst="rect">
                <a:avLst/>
              </a:prstGeom>
            </p:spPr>
            <p:txBody>
              <a:bodyPr anchor="ctr" rtlCol="false" tIns="50800" lIns="50800" bIns="50800" rIns="50800"/>
              <a:lstStyle/>
              <a:p>
                <a:pPr algn="ctr">
                  <a:lnSpc>
                    <a:spcPts val="2376"/>
                  </a:lnSpc>
                </a:pPr>
              </a:p>
            </p:txBody>
          </p:sp>
        </p:grpSp>
        <p:sp>
          <p:nvSpPr>
            <p:cNvPr name="TextBox 34" id="34"/>
            <p:cNvSpPr txBox="true"/>
            <p:nvPr/>
          </p:nvSpPr>
          <p:spPr>
            <a:xfrm rot="0">
              <a:off x="216000" y="594698"/>
              <a:ext cx="7381167" cy="2816775"/>
            </a:xfrm>
            <a:prstGeom prst="rect">
              <a:avLst/>
            </a:prstGeom>
          </p:spPr>
          <p:txBody>
            <a:bodyPr anchor="t" rtlCol="false" tIns="0" lIns="0" bIns="0" rIns="0">
              <a:spAutoFit/>
            </a:bodyPr>
            <a:lstStyle/>
            <a:p>
              <a:pPr algn="ctr">
                <a:lnSpc>
                  <a:spcPts val="2360"/>
                </a:lnSpc>
              </a:pPr>
              <a:r>
                <a:rPr lang="en-US" sz="2360">
                  <a:solidFill>
                    <a:srgbClr val="FFFFFF"/>
                  </a:solidFill>
                  <a:latin typeface="Poppins"/>
                </a:rPr>
                <a:t>Procurement, Contracts, &amp; Logistics:</a:t>
              </a:r>
            </a:p>
            <a:p>
              <a:pPr algn="ctr">
                <a:lnSpc>
                  <a:spcPts val="2360"/>
                </a:lnSpc>
              </a:pPr>
            </a:p>
            <a:p>
              <a:pPr algn="l">
                <a:lnSpc>
                  <a:spcPts val="2360"/>
                </a:lnSpc>
              </a:pPr>
              <a:r>
                <a:rPr lang="en-US" sz="2360">
                  <a:solidFill>
                    <a:srgbClr val="FFFFFF"/>
                  </a:solidFill>
                  <a:latin typeface="Poppins"/>
                </a:rPr>
                <a:t>Obtains materials, equipment, and services in compliance with California state statutes and College policies</a:t>
              </a:r>
            </a:p>
            <a:p>
              <a:pPr algn="l">
                <a:lnSpc>
                  <a:spcPts val="2360"/>
                </a:lnSpc>
                <a:spcBef>
                  <a:spcPct val="0"/>
                </a:spcBef>
              </a:pPr>
            </a:p>
          </p:txBody>
        </p:sp>
      </p:grpSp>
      <p:sp>
        <p:nvSpPr>
          <p:cNvPr name="TextBox 35" id="35"/>
          <p:cNvSpPr txBox="true"/>
          <p:nvPr/>
        </p:nvSpPr>
        <p:spPr>
          <a:xfrm rot="0">
            <a:off x="1199660" y="2736389"/>
            <a:ext cx="5575790" cy="1812544"/>
          </a:xfrm>
          <a:prstGeom prst="rect">
            <a:avLst/>
          </a:prstGeom>
        </p:spPr>
        <p:txBody>
          <a:bodyPr anchor="t" rtlCol="false" tIns="0" lIns="0" bIns="0" rIns="0">
            <a:spAutoFit/>
          </a:bodyPr>
          <a:lstStyle/>
          <a:p>
            <a:pPr algn="ctr">
              <a:lnSpc>
                <a:spcPts val="2360"/>
              </a:lnSpc>
            </a:pPr>
            <a:r>
              <a:rPr lang="en-US" sz="2360">
                <a:solidFill>
                  <a:srgbClr val="FFFFFF"/>
                </a:solidFill>
                <a:latin typeface="Poppins"/>
              </a:rPr>
              <a:t>Institutional Research:</a:t>
            </a:r>
          </a:p>
          <a:p>
            <a:pPr algn="ctr">
              <a:lnSpc>
                <a:spcPts val="2360"/>
              </a:lnSpc>
            </a:pPr>
          </a:p>
          <a:p>
            <a:pPr algn="l">
              <a:lnSpc>
                <a:spcPts val="2360"/>
              </a:lnSpc>
              <a:spcBef>
                <a:spcPct val="0"/>
              </a:spcBef>
            </a:pPr>
            <a:r>
              <a:rPr lang="en-US" sz="2360">
                <a:solidFill>
                  <a:srgbClr val="FFFFFF"/>
                </a:solidFill>
                <a:latin typeface="Poppins"/>
              </a:rPr>
              <a:t>Assists with identifying an external project evaluator if necessary and/or collecting and assessing grant related data requirements</a:t>
            </a:r>
          </a:p>
        </p:txBody>
      </p:sp>
      <p:sp>
        <p:nvSpPr>
          <p:cNvPr name="Freeform 36" id="36">
            <a:extLst>
              <a:ext uri="{C183D7F6-B498-43B3-948B-1728B52AA6E4}">
                <adec:decorative xmlns:adec="http://schemas.microsoft.com/office/drawing/2017/decorative" val="1"/>
              </a:ext>
            </a:extLst>
          </p:cNvPr>
          <p:cNvSpPr/>
          <p:nvPr/>
        </p:nvSpPr>
        <p:spPr>
          <a:xfrm flipH="false" flipV="true" rot="9835309">
            <a:off x="5963219" y="7155170"/>
            <a:ext cx="2100712" cy="635465"/>
          </a:xfrm>
          <a:custGeom>
            <a:avLst/>
            <a:gdLst/>
            <a:ahLst/>
            <a:cxnLst/>
            <a:rect r="r" b="b" t="t" l="l"/>
            <a:pathLst>
              <a:path h="635465" w="2100712">
                <a:moveTo>
                  <a:pt x="0" y="635465"/>
                </a:moveTo>
                <a:lnTo>
                  <a:pt x="2100711" y="635465"/>
                </a:lnTo>
                <a:lnTo>
                  <a:pt x="2100711" y="0"/>
                </a:lnTo>
                <a:lnTo>
                  <a:pt x="0" y="0"/>
                </a:lnTo>
                <a:lnTo>
                  <a:pt x="0" y="635465"/>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7" id="37"/>
          <p:cNvGrpSpPr/>
          <p:nvPr/>
        </p:nvGrpSpPr>
        <p:grpSpPr>
          <a:xfrm rot="0">
            <a:off x="312849" y="8856664"/>
            <a:ext cx="5398580" cy="1590190"/>
            <a:chOff x="0" y="0"/>
            <a:chExt cx="7198107" cy="2120253"/>
          </a:xfrm>
        </p:grpSpPr>
        <p:sp>
          <p:nvSpPr>
            <p:cNvPr name="Freeform 38" id="38" descr="Santa Monica College"/>
            <p:cNvSpPr/>
            <p:nvPr/>
          </p:nvSpPr>
          <p:spPr>
            <a:xfrm flipH="false" flipV="false" rot="0">
              <a:off x="0" y="0"/>
              <a:ext cx="1638377" cy="2120253"/>
            </a:xfrm>
            <a:custGeom>
              <a:avLst/>
              <a:gdLst/>
              <a:ahLst/>
              <a:cxnLst/>
              <a:rect r="r" b="b" t="t" l="l"/>
              <a:pathLst>
                <a:path h="2120253" w="1638377">
                  <a:moveTo>
                    <a:pt x="0" y="0"/>
                  </a:moveTo>
                  <a:lnTo>
                    <a:pt x="1638377" y="0"/>
                  </a:lnTo>
                  <a:lnTo>
                    <a:pt x="1638377" y="2120253"/>
                  </a:lnTo>
                  <a:lnTo>
                    <a:pt x="0" y="2120253"/>
                  </a:lnTo>
                  <a:lnTo>
                    <a:pt x="0" y="0"/>
                  </a:lnTo>
                  <a:close/>
                </a:path>
              </a:pathLst>
            </a:custGeom>
            <a:blipFill>
              <a:blip r:embed="rId9"/>
              <a:stretch>
                <a:fillRect l="0" t="0" r="0" b="0"/>
              </a:stretch>
            </a:blipFill>
          </p:spPr>
        </p:sp>
        <p:sp>
          <p:nvSpPr>
            <p:cNvPr name="TextBox 39" id="39"/>
            <p:cNvSpPr txBox="true"/>
            <p:nvPr/>
          </p:nvSpPr>
          <p:spPr>
            <a:xfrm rot="0">
              <a:off x="1868084" y="807861"/>
              <a:ext cx="5330023" cy="276647"/>
            </a:xfrm>
            <a:prstGeom prst="rect">
              <a:avLst/>
            </a:prstGeom>
          </p:spPr>
          <p:txBody>
            <a:bodyPr anchor="t" rtlCol="false" tIns="0" lIns="0" bIns="0" rIns="0">
              <a:spAutoFit/>
            </a:bodyPr>
            <a:lstStyle/>
            <a:p>
              <a:pPr algn="l">
                <a:lnSpc>
                  <a:spcPts val="1474"/>
                </a:lnSpc>
              </a:pPr>
              <a:r>
                <a:rPr lang="en-US" sz="1474">
                  <a:solidFill>
                    <a:srgbClr val="000B5D"/>
                  </a:solidFill>
                  <a:latin typeface="Poppins Bold"/>
                </a:rPr>
                <a:t>SMC FOUNDATION GRANTS TRAINING 2024</a:t>
              </a:r>
            </a:p>
          </p:txBody>
        </p:sp>
      </p:grpSp>
      <p:sp>
        <p:nvSpPr>
          <p:cNvPr name="TextBox 40" id="40"/>
          <p:cNvSpPr txBox="true"/>
          <p:nvPr/>
        </p:nvSpPr>
        <p:spPr>
          <a:xfrm rot="0">
            <a:off x="17756330" y="255417"/>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a:off x="833432" y="5176056"/>
            <a:ext cx="16425862" cy="9525"/>
          </a:xfrm>
          <a:prstGeom prst="line">
            <a:avLst/>
          </a:prstGeom>
          <a:ln cap="rnd" w="19050">
            <a:solidFill>
              <a:srgbClr val="000B5D"/>
            </a:solidFill>
            <a:prstDash val="solid"/>
            <a:headEnd type="none" len="sm" w="sm"/>
            <a:tailEnd type="none" len="sm" w="sm"/>
          </a:ln>
        </p:spPr>
      </p:sp>
      <p:grpSp>
        <p:nvGrpSpPr>
          <p:cNvPr name="Group 3" id="3"/>
          <p:cNvGrpSpPr/>
          <p:nvPr/>
        </p:nvGrpSpPr>
        <p:grpSpPr>
          <a:xfrm rot="0">
            <a:off x="833432" y="5014131"/>
            <a:ext cx="323850" cy="323850"/>
            <a:chOff x="0" y="0"/>
            <a:chExt cx="6350000" cy="6350000"/>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grpSp>
        <p:nvGrpSpPr>
          <p:cNvPr name="Group 5" id="5"/>
          <p:cNvGrpSpPr/>
          <p:nvPr/>
        </p:nvGrpSpPr>
        <p:grpSpPr>
          <a:xfrm rot="120133">
            <a:off x="10486777" y="5040457"/>
            <a:ext cx="323850" cy="323850"/>
            <a:chOff x="0" y="0"/>
            <a:chExt cx="6350000" cy="6350000"/>
          </a:xfrm>
        </p:grpSpPr>
        <p:sp>
          <p:nvSpPr>
            <p:cNvPr name="Freeform 6" id="6">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grpSp>
        <p:nvGrpSpPr>
          <p:cNvPr name="Group 7" id="7"/>
          <p:cNvGrpSpPr/>
          <p:nvPr/>
        </p:nvGrpSpPr>
        <p:grpSpPr>
          <a:xfrm rot="65282">
            <a:off x="13714831" y="5023656"/>
            <a:ext cx="323850" cy="323850"/>
            <a:chOff x="0" y="0"/>
            <a:chExt cx="6350000" cy="6350000"/>
          </a:xfrm>
        </p:grpSpPr>
        <p:sp>
          <p:nvSpPr>
            <p:cNvPr name="Freeform 8" id="8">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grpSp>
        <p:nvGrpSpPr>
          <p:cNvPr name="Group 9" id="9"/>
          <p:cNvGrpSpPr/>
          <p:nvPr/>
        </p:nvGrpSpPr>
        <p:grpSpPr>
          <a:xfrm rot="0">
            <a:off x="16973544" y="4981575"/>
            <a:ext cx="323850" cy="323850"/>
            <a:chOff x="0" y="0"/>
            <a:chExt cx="6350000" cy="6350000"/>
          </a:xfrm>
        </p:grpSpPr>
        <p:sp>
          <p:nvSpPr>
            <p:cNvPr name="Freeform 10" id="10">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Freeform 11" id="11">
            <a:extLst>
              <a:ext uri="{C183D7F6-B498-43B3-948B-1728B52AA6E4}">
                <adec:decorative xmlns:adec="http://schemas.microsoft.com/office/drawing/2017/decorative" val="1"/>
              </a:ext>
            </a:extLst>
          </p:cNvPr>
          <p:cNvSpPr/>
          <p:nvPr/>
        </p:nvSpPr>
        <p:spPr>
          <a:xfrm flipH="false" flipV="false" rot="0">
            <a:off x="0" y="8174321"/>
            <a:ext cx="18288000" cy="1417320"/>
          </a:xfrm>
          <a:custGeom>
            <a:avLst/>
            <a:gdLst/>
            <a:ahLst/>
            <a:cxnLst/>
            <a:rect r="r" b="b" t="t" l="l"/>
            <a:pathLst>
              <a:path h="1417320" w="18288000">
                <a:moveTo>
                  <a:pt x="0" y="0"/>
                </a:moveTo>
                <a:lnTo>
                  <a:pt x="18288000" y="0"/>
                </a:lnTo>
                <a:lnTo>
                  <a:pt x="18288000" y="1417320"/>
                </a:lnTo>
                <a:lnTo>
                  <a:pt x="0" y="14173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a:extLst>
              <a:ext uri="{C183D7F6-B498-43B3-948B-1728B52AA6E4}">
                <adec:decorative xmlns:adec="http://schemas.microsoft.com/office/drawing/2017/decorative" val="1"/>
              </a:ext>
            </a:extLst>
          </p:cNvPr>
          <p:cNvSpPr/>
          <p:nvPr/>
        </p:nvSpPr>
        <p:spPr>
          <a:xfrm flipH="false" flipV="false" rot="0">
            <a:off x="171235" y="8069262"/>
            <a:ext cx="1396935" cy="1807798"/>
          </a:xfrm>
          <a:custGeom>
            <a:avLst/>
            <a:gdLst/>
            <a:ahLst/>
            <a:cxnLst/>
            <a:rect r="r" b="b" t="t" l="l"/>
            <a:pathLst>
              <a:path h="1807798" w="1396935">
                <a:moveTo>
                  <a:pt x="0" y="0"/>
                </a:moveTo>
                <a:lnTo>
                  <a:pt x="1396935" y="0"/>
                </a:lnTo>
                <a:lnTo>
                  <a:pt x="1396935" y="1807798"/>
                </a:lnTo>
                <a:lnTo>
                  <a:pt x="0" y="1807798"/>
                </a:lnTo>
                <a:lnTo>
                  <a:pt x="0" y="0"/>
                </a:lnTo>
                <a:close/>
              </a:path>
            </a:pathLst>
          </a:custGeom>
          <a:blipFill>
            <a:blip r:embed="rId5"/>
            <a:stretch>
              <a:fillRect l="0" t="0" r="0" b="0"/>
            </a:stretch>
          </a:blipFill>
        </p:spPr>
      </p:sp>
      <p:sp>
        <p:nvSpPr>
          <p:cNvPr name="TextBox 13" id="13"/>
          <p:cNvSpPr txBox="true"/>
          <p:nvPr/>
        </p:nvSpPr>
        <p:spPr>
          <a:xfrm rot="0">
            <a:off x="869702" y="1047750"/>
            <a:ext cx="16821365" cy="1171575"/>
          </a:xfrm>
          <a:prstGeom prst="rect">
            <a:avLst/>
          </a:prstGeom>
        </p:spPr>
        <p:txBody>
          <a:bodyPr anchor="t" rtlCol="false" tIns="0" lIns="0" bIns="0" rIns="0">
            <a:spAutoFit/>
          </a:bodyPr>
          <a:lstStyle/>
          <a:p>
            <a:pPr algn="l" marL="0" indent="0" lvl="0">
              <a:lnSpc>
                <a:spcPts val="8760"/>
              </a:lnSpc>
              <a:spcBef>
                <a:spcPct val="0"/>
              </a:spcBef>
            </a:pPr>
            <a:r>
              <a:rPr lang="en-US" sz="7300">
                <a:solidFill>
                  <a:srgbClr val="000B5D"/>
                </a:solidFill>
                <a:latin typeface="Poppins Bold"/>
              </a:rPr>
              <a:t>AWARD IMPLEMENTATION FLOW:</a:t>
            </a:r>
          </a:p>
        </p:txBody>
      </p:sp>
      <p:sp>
        <p:nvSpPr>
          <p:cNvPr name="TextBox 14" id="14"/>
          <p:cNvSpPr txBox="true"/>
          <p:nvPr/>
        </p:nvSpPr>
        <p:spPr>
          <a:xfrm rot="0">
            <a:off x="6785398" y="5586413"/>
            <a:ext cx="2777275" cy="1725930"/>
          </a:xfrm>
          <a:prstGeom prst="rect">
            <a:avLst/>
          </a:prstGeom>
        </p:spPr>
        <p:txBody>
          <a:bodyPr anchor="t" rtlCol="false" tIns="0" lIns="0" bIns="0" rIns="0">
            <a:spAutoFit/>
          </a:bodyPr>
          <a:lstStyle/>
          <a:p>
            <a:pPr algn="l">
              <a:lnSpc>
                <a:spcPts val="2730"/>
              </a:lnSpc>
            </a:pPr>
            <a:r>
              <a:rPr lang="en-US" sz="2100">
                <a:solidFill>
                  <a:srgbClr val="000B5D"/>
                </a:solidFill>
                <a:latin typeface="Poppins Bold"/>
              </a:rPr>
              <a:t>IDENTIFY &amp; MEET WITH YOUR ACCOUNTING MANAGER IN </a:t>
            </a:r>
          </a:p>
          <a:p>
            <a:pPr algn="l" marL="0" indent="0" lvl="0">
              <a:lnSpc>
                <a:spcPts val="2730"/>
              </a:lnSpc>
              <a:spcBef>
                <a:spcPct val="0"/>
              </a:spcBef>
            </a:pPr>
            <a:r>
              <a:rPr lang="en-US" sz="2100">
                <a:solidFill>
                  <a:srgbClr val="000B5D"/>
                </a:solidFill>
                <a:latin typeface="Poppins Bold"/>
              </a:rPr>
              <a:t>FISCAL SERVICES</a:t>
            </a:r>
          </a:p>
        </p:txBody>
      </p:sp>
      <p:sp>
        <p:nvSpPr>
          <p:cNvPr name="TextBox 15" id="15"/>
          <p:cNvSpPr txBox="true"/>
          <p:nvPr/>
        </p:nvSpPr>
        <p:spPr>
          <a:xfrm rot="0">
            <a:off x="10007235" y="5586413"/>
            <a:ext cx="2481530" cy="1383030"/>
          </a:xfrm>
          <a:prstGeom prst="rect">
            <a:avLst/>
          </a:prstGeom>
        </p:spPr>
        <p:txBody>
          <a:bodyPr anchor="t" rtlCol="false" tIns="0" lIns="0" bIns="0" rIns="0">
            <a:spAutoFit/>
          </a:bodyPr>
          <a:lstStyle/>
          <a:p>
            <a:pPr algn="l" marL="0" indent="0" lvl="0">
              <a:lnSpc>
                <a:spcPts val="2730"/>
              </a:lnSpc>
              <a:spcBef>
                <a:spcPct val="0"/>
              </a:spcBef>
            </a:pPr>
            <a:r>
              <a:rPr lang="en-US" sz="2100">
                <a:solidFill>
                  <a:srgbClr val="000B5D"/>
                </a:solidFill>
                <a:latin typeface="Poppins Bold"/>
              </a:rPr>
              <a:t>REVIEW PERSONNEL PLAN &amp; INITIATE HIRING PROCESS</a:t>
            </a:r>
          </a:p>
        </p:txBody>
      </p:sp>
      <p:sp>
        <p:nvSpPr>
          <p:cNvPr name="TextBox 16" id="16"/>
          <p:cNvSpPr txBox="true"/>
          <p:nvPr/>
        </p:nvSpPr>
        <p:spPr>
          <a:xfrm rot="0">
            <a:off x="12933328" y="5586413"/>
            <a:ext cx="2924127" cy="1725930"/>
          </a:xfrm>
          <a:prstGeom prst="rect">
            <a:avLst/>
          </a:prstGeom>
        </p:spPr>
        <p:txBody>
          <a:bodyPr anchor="t" rtlCol="false" tIns="0" lIns="0" bIns="0" rIns="0">
            <a:spAutoFit/>
          </a:bodyPr>
          <a:lstStyle/>
          <a:p>
            <a:pPr algn="l">
              <a:lnSpc>
                <a:spcPts val="2730"/>
              </a:lnSpc>
            </a:pPr>
            <a:r>
              <a:rPr lang="en-US" sz="2100">
                <a:solidFill>
                  <a:srgbClr val="000B5D"/>
                </a:solidFill>
                <a:latin typeface="Poppins Bold"/>
              </a:rPr>
              <a:t>COMPLETE REQUISITION PROCESS FOR </a:t>
            </a:r>
          </a:p>
          <a:p>
            <a:pPr algn="l" marL="0" indent="0" lvl="0">
              <a:lnSpc>
                <a:spcPts val="2730"/>
              </a:lnSpc>
              <a:spcBef>
                <a:spcPct val="0"/>
              </a:spcBef>
            </a:pPr>
            <a:r>
              <a:rPr lang="en-US" sz="2100">
                <a:solidFill>
                  <a:srgbClr val="000B5D"/>
                </a:solidFill>
                <a:latin typeface="Poppins Bold"/>
              </a:rPr>
              <a:t>ALL PURCHASE ORDERS</a:t>
            </a:r>
          </a:p>
        </p:txBody>
      </p:sp>
      <p:sp>
        <p:nvSpPr>
          <p:cNvPr name="TextBox 17" id="17"/>
          <p:cNvSpPr txBox="true"/>
          <p:nvPr/>
        </p:nvSpPr>
        <p:spPr>
          <a:xfrm rot="0">
            <a:off x="15665568" y="5586413"/>
            <a:ext cx="2464165" cy="1040130"/>
          </a:xfrm>
          <a:prstGeom prst="rect">
            <a:avLst/>
          </a:prstGeom>
        </p:spPr>
        <p:txBody>
          <a:bodyPr anchor="t" rtlCol="false" tIns="0" lIns="0" bIns="0" rIns="0">
            <a:spAutoFit/>
          </a:bodyPr>
          <a:lstStyle/>
          <a:p>
            <a:pPr algn="l" marL="0" indent="0" lvl="0">
              <a:lnSpc>
                <a:spcPts val="2730"/>
              </a:lnSpc>
              <a:spcBef>
                <a:spcPct val="0"/>
              </a:spcBef>
            </a:pPr>
            <a:r>
              <a:rPr lang="en-US" sz="2100">
                <a:solidFill>
                  <a:srgbClr val="000B5D"/>
                </a:solidFill>
                <a:latin typeface="Poppins Bold"/>
              </a:rPr>
              <a:t>INITIATE GRANT WORK AND ACTIVITIES</a:t>
            </a:r>
          </a:p>
        </p:txBody>
      </p:sp>
      <p:grpSp>
        <p:nvGrpSpPr>
          <p:cNvPr name="Group 18" id="18"/>
          <p:cNvGrpSpPr/>
          <p:nvPr/>
        </p:nvGrpSpPr>
        <p:grpSpPr>
          <a:xfrm rot="0">
            <a:off x="7423844" y="5034898"/>
            <a:ext cx="323850" cy="323850"/>
            <a:chOff x="0" y="0"/>
            <a:chExt cx="6350000" cy="6350000"/>
          </a:xfrm>
        </p:grpSpPr>
        <p:sp>
          <p:nvSpPr>
            <p:cNvPr name="Freeform 19" id="19">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grpSp>
        <p:nvGrpSpPr>
          <p:cNvPr name="Group 20" id="20"/>
          <p:cNvGrpSpPr/>
          <p:nvPr/>
        </p:nvGrpSpPr>
        <p:grpSpPr>
          <a:xfrm rot="0">
            <a:off x="4128638" y="5034898"/>
            <a:ext cx="323850" cy="323850"/>
            <a:chOff x="0" y="0"/>
            <a:chExt cx="6350000" cy="6350000"/>
          </a:xfrm>
        </p:grpSpPr>
        <p:sp>
          <p:nvSpPr>
            <p:cNvPr name="Freeform 21" id="21">
              <a:extLst>
                <a:ext uri="{C183D7F6-B498-43B3-948B-1728B52AA6E4}">
                  <adec:decorative xmlns:adec="http://schemas.microsoft.com/office/drawing/2017/decorative" val="1"/>
                </a:ext>
              </a:extLst>
            </p:cNvPr>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B5D"/>
            </a:solidFill>
          </p:spPr>
        </p:sp>
      </p:grpSp>
      <p:sp>
        <p:nvSpPr>
          <p:cNvPr name="TextBox 22" id="22"/>
          <p:cNvSpPr txBox="true"/>
          <p:nvPr/>
        </p:nvSpPr>
        <p:spPr>
          <a:xfrm rot="0">
            <a:off x="3738522" y="5586413"/>
            <a:ext cx="1780690" cy="1383030"/>
          </a:xfrm>
          <a:prstGeom prst="rect">
            <a:avLst/>
          </a:prstGeom>
        </p:spPr>
        <p:txBody>
          <a:bodyPr anchor="t" rtlCol="false" tIns="0" lIns="0" bIns="0" rIns="0">
            <a:spAutoFit/>
          </a:bodyPr>
          <a:lstStyle/>
          <a:p>
            <a:pPr algn="l" marL="0" indent="0" lvl="0">
              <a:lnSpc>
                <a:spcPts val="2730"/>
              </a:lnSpc>
              <a:spcBef>
                <a:spcPct val="0"/>
              </a:spcBef>
            </a:pPr>
            <a:r>
              <a:rPr lang="en-US" sz="2100">
                <a:solidFill>
                  <a:srgbClr val="000B5D"/>
                </a:solidFill>
                <a:latin typeface="Poppins Bold"/>
              </a:rPr>
              <a:t>OBTAIN BOARD OF TRUSTEES APPROVAL</a:t>
            </a:r>
          </a:p>
        </p:txBody>
      </p:sp>
      <p:sp>
        <p:nvSpPr>
          <p:cNvPr name="TextBox 23" id="23"/>
          <p:cNvSpPr txBox="true"/>
          <p:nvPr/>
        </p:nvSpPr>
        <p:spPr>
          <a:xfrm rot="0">
            <a:off x="361172" y="5586413"/>
            <a:ext cx="2777275" cy="1725930"/>
          </a:xfrm>
          <a:prstGeom prst="rect">
            <a:avLst/>
          </a:prstGeom>
        </p:spPr>
        <p:txBody>
          <a:bodyPr anchor="t" rtlCol="false" tIns="0" lIns="0" bIns="0" rIns="0">
            <a:spAutoFit/>
          </a:bodyPr>
          <a:lstStyle/>
          <a:p>
            <a:pPr algn="l">
              <a:lnSpc>
                <a:spcPts val="2730"/>
              </a:lnSpc>
            </a:pPr>
            <a:r>
              <a:rPr lang="en-US" sz="2100">
                <a:solidFill>
                  <a:srgbClr val="000B5D"/>
                </a:solidFill>
                <a:latin typeface="Poppins Bold"/>
              </a:rPr>
              <a:t>REVIEW YOUR AWARD </a:t>
            </a:r>
          </a:p>
          <a:p>
            <a:pPr algn="l">
              <a:lnSpc>
                <a:spcPts val="2730"/>
              </a:lnSpc>
            </a:pPr>
            <a:r>
              <a:rPr lang="en-US" sz="2100">
                <a:solidFill>
                  <a:srgbClr val="000B5D"/>
                </a:solidFill>
                <a:latin typeface="Poppins Bold"/>
              </a:rPr>
              <a:t>AGREEMENT &amp; GRANT </a:t>
            </a:r>
          </a:p>
          <a:p>
            <a:pPr algn="l" marL="0" indent="0" lvl="0">
              <a:lnSpc>
                <a:spcPts val="2730"/>
              </a:lnSpc>
              <a:spcBef>
                <a:spcPct val="0"/>
              </a:spcBef>
            </a:pPr>
            <a:r>
              <a:rPr lang="en-US" sz="2100">
                <a:solidFill>
                  <a:srgbClr val="000B5D"/>
                </a:solidFill>
                <a:latin typeface="Poppins Bold"/>
              </a:rPr>
              <a:t>APPLICATION </a:t>
            </a:r>
          </a:p>
        </p:txBody>
      </p:sp>
      <p:sp>
        <p:nvSpPr>
          <p:cNvPr name="TextBox 24" id="24"/>
          <p:cNvSpPr txBox="true"/>
          <p:nvPr/>
        </p:nvSpPr>
        <p:spPr>
          <a:xfrm rot="0">
            <a:off x="1028700" y="8789306"/>
            <a:ext cx="4544555" cy="196876"/>
          </a:xfrm>
          <a:prstGeom prst="rect">
            <a:avLst/>
          </a:prstGeom>
        </p:spPr>
        <p:txBody>
          <a:bodyPr anchor="t" rtlCol="false" tIns="0" lIns="0" bIns="0" rIns="0">
            <a:spAutoFit/>
          </a:bodyPr>
          <a:lstStyle/>
          <a:p>
            <a:pPr algn="r">
              <a:lnSpc>
                <a:spcPts val="1376"/>
              </a:lnSpc>
            </a:pPr>
            <a:r>
              <a:rPr lang="en-US" sz="1376">
                <a:solidFill>
                  <a:srgbClr val="000B5D"/>
                </a:solidFill>
                <a:latin typeface="Poppins Bold"/>
              </a:rPr>
              <a:t>SMC FOUNDATION GRANTS TRAINING 2024</a:t>
            </a:r>
          </a:p>
        </p:txBody>
      </p:sp>
      <p:sp>
        <p:nvSpPr>
          <p:cNvPr name="TextBox 25" id="25"/>
          <p:cNvSpPr txBox="true"/>
          <p:nvPr/>
        </p:nvSpPr>
        <p:spPr>
          <a:xfrm rot="0">
            <a:off x="17714052" y="252609"/>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53668" y="8205134"/>
            <a:ext cx="4185210" cy="2172476"/>
            <a:chOff x="0" y="0"/>
            <a:chExt cx="1345639" cy="698500"/>
          </a:xfrm>
        </p:grpSpPr>
        <p:sp>
          <p:nvSpPr>
            <p:cNvPr name="Freeform 3" id="3">
              <a:extLst>
                <a:ext uri="{C183D7F6-B498-43B3-948B-1728B52AA6E4}">
                  <adec:decorative xmlns:adec="http://schemas.microsoft.com/office/drawing/2017/decorative" val="1"/>
                </a:ext>
              </a:extLst>
            </p:cNvPr>
            <p:cNvSpPr/>
            <p:nvPr/>
          </p:nvSpPr>
          <p:spPr>
            <a:xfrm flipH="false" flipV="false" rot="0">
              <a:off x="3907" y="0"/>
              <a:ext cx="1337825" cy="698500"/>
            </a:xfrm>
            <a:custGeom>
              <a:avLst/>
              <a:gdLst/>
              <a:ahLst/>
              <a:cxnLst/>
              <a:rect r="r" b="b" t="t" l="l"/>
              <a:pathLst>
                <a:path h="698500" w="1337825">
                  <a:moveTo>
                    <a:pt x="1331500" y="366838"/>
                  </a:moveTo>
                  <a:lnTo>
                    <a:pt x="1148765" y="680912"/>
                  </a:lnTo>
                  <a:cubicBezTo>
                    <a:pt x="1142430" y="691801"/>
                    <a:pt x="1130782" y="698500"/>
                    <a:pt x="1118184" y="698500"/>
                  </a:cubicBezTo>
                  <a:lnTo>
                    <a:pt x="219641" y="698500"/>
                  </a:lnTo>
                  <a:cubicBezTo>
                    <a:pt x="207043" y="698500"/>
                    <a:pt x="195396" y="691801"/>
                    <a:pt x="189060" y="680912"/>
                  </a:cubicBezTo>
                  <a:lnTo>
                    <a:pt x="6326" y="366838"/>
                  </a:lnTo>
                  <a:cubicBezTo>
                    <a:pt x="0" y="355966"/>
                    <a:pt x="0" y="342534"/>
                    <a:pt x="6326" y="331662"/>
                  </a:cubicBezTo>
                  <a:lnTo>
                    <a:pt x="189060" y="17588"/>
                  </a:lnTo>
                  <a:cubicBezTo>
                    <a:pt x="195396" y="6699"/>
                    <a:pt x="207043" y="0"/>
                    <a:pt x="219641" y="0"/>
                  </a:cubicBezTo>
                  <a:lnTo>
                    <a:pt x="1118184" y="0"/>
                  </a:lnTo>
                  <a:cubicBezTo>
                    <a:pt x="1130782" y="0"/>
                    <a:pt x="1142430" y="6699"/>
                    <a:pt x="1148765" y="17588"/>
                  </a:cubicBezTo>
                  <a:lnTo>
                    <a:pt x="1331500" y="331662"/>
                  </a:lnTo>
                  <a:cubicBezTo>
                    <a:pt x="1337825" y="342534"/>
                    <a:pt x="1337825" y="355966"/>
                    <a:pt x="1331500" y="366838"/>
                  </a:cubicBezTo>
                  <a:close/>
                </a:path>
              </a:pathLst>
            </a:custGeom>
            <a:solidFill>
              <a:srgbClr val="00ADEF"/>
            </a:solidFill>
          </p:spPr>
        </p:sp>
        <p:sp>
          <p:nvSpPr>
            <p:cNvPr name="TextBox 4" id="4"/>
            <p:cNvSpPr txBox="true"/>
            <p:nvPr/>
          </p:nvSpPr>
          <p:spPr>
            <a:xfrm>
              <a:off x="114300" y="19050"/>
              <a:ext cx="1117039"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1293148" y="8895430"/>
            <a:ext cx="8377487" cy="2964361"/>
            <a:chOff x="0" y="0"/>
            <a:chExt cx="1974009" cy="698500"/>
          </a:xfrm>
        </p:grpSpPr>
        <p:sp>
          <p:nvSpPr>
            <p:cNvPr name="Freeform 6" id="6">
              <a:extLst>
                <a:ext uri="{C183D7F6-B498-43B3-948B-1728B52AA6E4}">
                  <adec:decorative xmlns:adec="http://schemas.microsoft.com/office/drawing/2017/decorative" val="1"/>
                </a:ext>
              </a:extLst>
            </p:cNvPr>
            <p:cNvSpPr/>
            <p:nvPr/>
          </p:nvSpPr>
          <p:spPr>
            <a:xfrm flipH="false" flipV="false" rot="0">
              <a:off x="1952" y="0"/>
              <a:ext cx="1970105" cy="698500"/>
            </a:xfrm>
            <a:custGeom>
              <a:avLst/>
              <a:gdLst/>
              <a:ahLst/>
              <a:cxnLst/>
              <a:rect r="r" b="b" t="t" l="l"/>
              <a:pathLst>
                <a:path h="698500" w="1970105">
                  <a:moveTo>
                    <a:pt x="1966944" y="358037"/>
                  </a:moveTo>
                  <a:lnTo>
                    <a:pt x="1773969" y="689713"/>
                  </a:lnTo>
                  <a:cubicBezTo>
                    <a:pt x="1770804" y="695153"/>
                    <a:pt x="1764985" y="698500"/>
                    <a:pt x="1758691" y="698500"/>
                  </a:cubicBezTo>
                  <a:lnTo>
                    <a:pt x="211413" y="698500"/>
                  </a:lnTo>
                  <a:cubicBezTo>
                    <a:pt x="205120" y="698500"/>
                    <a:pt x="199301" y="695153"/>
                    <a:pt x="196136" y="689713"/>
                  </a:cubicBezTo>
                  <a:lnTo>
                    <a:pt x="3160" y="358037"/>
                  </a:lnTo>
                  <a:cubicBezTo>
                    <a:pt x="0" y="352605"/>
                    <a:pt x="0" y="345895"/>
                    <a:pt x="3160" y="340463"/>
                  </a:cubicBezTo>
                  <a:lnTo>
                    <a:pt x="196136" y="8787"/>
                  </a:lnTo>
                  <a:cubicBezTo>
                    <a:pt x="199301" y="3347"/>
                    <a:pt x="205120" y="0"/>
                    <a:pt x="211413" y="0"/>
                  </a:cubicBezTo>
                  <a:lnTo>
                    <a:pt x="1758691" y="0"/>
                  </a:lnTo>
                  <a:cubicBezTo>
                    <a:pt x="1764985" y="0"/>
                    <a:pt x="1770804" y="3347"/>
                    <a:pt x="1773969" y="8787"/>
                  </a:cubicBezTo>
                  <a:lnTo>
                    <a:pt x="1966944" y="340463"/>
                  </a:lnTo>
                  <a:cubicBezTo>
                    <a:pt x="1970105" y="345895"/>
                    <a:pt x="1970105" y="352605"/>
                    <a:pt x="1966944" y="358037"/>
                  </a:cubicBezTo>
                  <a:close/>
                </a:path>
              </a:pathLst>
            </a:custGeom>
            <a:solidFill>
              <a:srgbClr val="000B5D"/>
            </a:solidFill>
          </p:spPr>
        </p:sp>
        <p:sp>
          <p:nvSpPr>
            <p:cNvPr name="TextBox 7" id="7"/>
            <p:cNvSpPr txBox="true"/>
            <p:nvPr/>
          </p:nvSpPr>
          <p:spPr>
            <a:xfrm>
              <a:off x="114300" y="19050"/>
              <a:ext cx="1745409" cy="679450"/>
            </a:xfrm>
            <a:prstGeom prst="rect">
              <a:avLst/>
            </a:prstGeom>
          </p:spPr>
          <p:txBody>
            <a:bodyPr anchor="ctr" rtlCol="false" tIns="50800" lIns="50800" bIns="50800" rIns="50800"/>
            <a:lstStyle/>
            <a:p>
              <a:pPr algn="ctr">
                <a:lnSpc>
                  <a:spcPts val="2376"/>
                </a:lnSpc>
              </a:pPr>
            </a:p>
          </p:txBody>
        </p:sp>
      </p:grpSp>
      <p:sp>
        <p:nvSpPr>
          <p:cNvPr name="Freeform 8" id="8">
            <a:extLst>
              <a:ext uri="{C183D7F6-B498-43B3-948B-1728B52AA6E4}">
                <adec:decorative xmlns:adec="http://schemas.microsoft.com/office/drawing/2017/decorative" val="1"/>
              </a:ext>
            </a:extLst>
          </p:cNvPr>
          <p:cNvSpPr/>
          <p:nvPr/>
        </p:nvSpPr>
        <p:spPr>
          <a:xfrm flipH="false" flipV="false" rot="0">
            <a:off x="514350" y="2483649"/>
            <a:ext cx="7022708" cy="5319701"/>
          </a:xfrm>
          <a:custGeom>
            <a:avLst/>
            <a:gdLst/>
            <a:ahLst/>
            <a:cxnLst/>
            <a:rect r="r" b="b" t="t" l="l"/>
            <a:pathLst>
              <a:path h="5319701" w="7022708">
                <a:moveTo>
                  <a:pt x="0" y="0"/>
                </a:moveTo>
                <a:lnTo>
                  <a:pt x="7022708" y="0"/>
                </a:lnTo>
                <a:lnTo>
                  <a:pt x="7022708" y="5319702"/>
                </a:lnTo>
                <a:lnTo>
                  <a:pt x="0" y="53197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8138888" y="3628501"/>
            <a:ext cx="9360214" cy="6169215"/>
          </a:xfrm>
          <a:prstGeom prst="rect">
            <a:avLst/>
          </a:prstGeom>
        </p:spPr>
        <p:txBody>
          <a:bodyPr anchor="t" rtlCol="false" tIns="0" lIns="0" bIns="0" rIns="0">
            <a:spAutoFit/>
          </a:bodyPr>
          <a:lstStyle/>
          <a:p>
            <a:pPr algn="l" marL="579462" indent="-289731" lvl="1">
              <a:lnSpc>
                <a:spcPts val="3757"/>
              </a:lnSpc>
              <a:buFont typeface="Arial"/>
              <a:buChar char="•"/>
            </a:pPr>
            <a:r>
              <a:rPr lang="en-US" sz="2683">
                <a:solidFill>
                  <a:srgbClr val="000B5D"/>
                </a:solidFill>
                <a:latin typeface="Poppins Bold"/>
              </a:rPr>
              <a:t>What is the grant number? (You will need to include this number on all communications with the Program Officer.)</a:t>
            </a:r>
          </a:p>
          <a:p>
            <a:pPr algn="l">
              <a:lnSpc>
                <a:spcPts val="3757"/>
              </a:lnSpc>
            </a:pPr>
          </a:p>
          <a:p>
            <a:pPr algn="l" marL="579462" indent="-289731" lvl="1">
              <a:lnSpc>
                <a:spcPts val="3757"/>
              </a:lnSpc>
              <a:buFont typeface="Arial"/>
              <a:buChar char="•"/>
            </a:pPr>
            <a:r>
              <a:rPr lang="en-US" sz="2683">
                <a:solidFill>
                  <a:srgbClr val="000B5D"/>
                </a:solidFill>
                <a:latin typeface="Poppins Bold"/>
              </a:rPr>
              <a:t>What is the name and phone number of the funding source’s Program Officer?</a:t>
            </a:r>
          </a:p>
          <a:p>
            <a:pPr algn="l">
              <a:lnSpc>
                <a:spcPts val="3757"/>
              </a:lnSpc>
            </a:pPr>
          </a:p>
          <a:p>
            <a:pPr algn="l" marL="579462" indent="-289731" lvl="1">
              <a:lnSpc>
                <a:spcPts val="3757"/>
              </a:lnSpc>
              <a:buFont typeface="Arial"/>
              <a:buChar char="•"/>
            </a:pPr>
            <a:r>
              <a:rPr lang="en-US" sz="2683">
                <a:solidFill>
                  <a:srgbClr val="000B5D"/>
                </a:solidFill>
                <a:latin typeface="Poppins Bold"/>
              </a:rPr>
              <a:t>What are the reporting requirements?</a:t>
            </a:r>
          </a:p>
          <a:p>
            <a:pPr algn="l">
              <a:lnSpc>
                <a:spcPts val="3757"/>
              </a:lnSpc>
            </a:pPr>
          </a:p>
          <a:p>
            <a:pPr algn="l" marL="579462" indent="-289731" lvl="1">
              <a:lnSpc>
                <a:spcPts val="3757"/>
              </a:lnSpc>
              <a:buFont typeface="Arial"/>
              <a:buChar char="•"/>
            </a:pPr>
            <a:r>
              <a:rPr lang="en-US" sz="2683">
                <a:solidFill>
                  <a:srgbClr val="000B5D"/>
                </a:solidFill>
                <a:latin typeface="Poppins Bold"/>
              </a:rPr>
              <a:t>Is there a separate contract that outlines the responsibilities of grantee and grantor included with the award notice?</a:t>
            </a:r>
          </a:p>
          <a:p>
            <a:pPr algn="l">
              <a:lnSpc>
                <a:spcPts val="3757"/>
              </a:lnSpc>
            </a:pPr>
          </a:p>
        </p:txBody>
      </p:sp>
      <p:sp>
        <p:nvSpPr>
          <p:cNvPr name="TextBox 10" id="10"/>
          <p:cNvSpPr txBox="true"/>
          <p:nvPr/>
        </p:nvSpPr>
        <p:spPr>
          <a:xfrm rot="0">
            <a:off x="7287365" y="408951"/>
            <a:ext cx="9860923" cy="1515000"/>
          </a:xfrm>
          <a:prstGeom prst="rect">
            <a:avLst/>
          </a:prstGeom>
        </p:spPr>
        <p:txBody>
          <a:bodyPr anchor="t" rtlCol="false" tIns="0" lIns="0" bIns="0" rIns="0">
            <a:spAutoFit/>
          </a:bodyPr>
          <a:lstStyle/>
          <a:p>
            <a:pPr algn="l" marL="0" indent="0" lvl="0">
              <a:lnSpc>
                <a:spcPts val="11783"/>
              </a:lnSpc>
              <a:spcBef>
                <a:spcPct val="0"/>
              </a:spcBef>
            </a:pPr>
            <a:r>
              <a:rPr lang="en-US" sz="8416">
                <a:solidFill>
                  <a:srgbClr val="000B5D"/>
                </a:solidFill>
                <a:latin typeface="Poppins"/>
              </a:rPr>
              <a:t>NOTICE OF AWARD</a:t>
            </a:r>
          </a:p>
        </p:txBody>
      </p:sp>
      <p:sp>
        <p:nvSpPr>
          <p:cNvPr name="TextBox 11" id="11"/>
          <p:cNvSpPr txBox="true"/>
          <p:nvPr/>
        </p:nvSpPr>
        <p:spPr>
          <a:xfrm rot="0">
            <a:off x="6297981" y="1991471"/>
            <a:ext cx="11685153" cy="908156"/>
          </a:xfrm>
          <a:prstGeom prst="rect">
            <a:avLst/>
          </a:prstGeom>
        </p:spPr>
        <p:txBody>
          <a:bodyPr anchor="t" rtlCol="false" tIns="0" lIns="0" bIns="0" rIns="0">
            <a:spAutoFit/>
          </a:bodyPr>
          <a:lstStyle/>
          <a:p>
            <a:pPr algn="ctr">
              <a:lnSpc>
                <a:spcPts val="3582"/>
              </a:lnSpc>
            </a:pPr>
            <a:r>
              <a:rPr lang="en-US" sz="2558">
                <a:solidFill>
                  <a:srgbClr val="000B5D"/>
                </a:solidFill>
                <a:latin typeface="Poppins Bold"/>
              </a:rPr>
              <a:t>This is the official document needed to greenlight spending and develop your acceptance memo to the board of trustees for approval.</a:t>
            </a:r>
          </a:p>
        </p:txBody>
      </p:sp>
      <p:grpSp>
        <p:nvGrpSpPr>
          <p:cNvPr name="Group 12" id="12"/>
          <p:cNvGrpSpPr/>
          <p:nvPr/>
        </p:nvGrpSpPr>
        <p:grpSpPr>
          <a:xfrm rot="0">
            <a:off x="375877" y="9133016"/>
            <a:ext cx="5922105" cy="968746"/>
            <a:chOff x="0" y="0"/>
            <a:chExt cx="7896140" cy="1291661"/>
          </a:xfrm>
        </p:grpSpPr>
        <p:sp>
          <p:nvSpPr>
            <p:cNvPr name="Freeform 13" id="13"/>
            <p:cNvSpPr/>
            <p:nvPr/>
          </p:nvSpPr>
          <p:spPr>
            <a:xfrm flipH="false" flipV="false" rot="0">
              <a:off x="0" y="0"/>
              <a:ext cx="1500155" cy="1291661"/>
            </a:xfrm>
            <a:custGeom>
              <a:avLst/>
              <a:gdLst/>
              <a:ahLst/>
              <a:cxnLst/>
              <a:rect r="r" b="b" t="t" l="l"/>
              <a:pathLst>
                <a:path h="1291661" w="1500155">
                  <a:moveTo>
                    <a:pt x="0" y="0"/>
                  </a:moveTo>
                  <a:lnTo>
                    <a:pt x="1500155" y="0"/>
                  </a:lnTo>
                  <a:lnTo>
                    <a:pt x="1500155" y="1291661"/>
                  </a:lnTo>
                  <a:lnTo>
                    <a:pt x="0" y="1291661"/>
                  </a:lnTo>
                  <a:lnTo>
                    <a:pt x="0" y="0"/>
                  </a:lnTo>
                  <a:close/>
                </a:path>
              </a:pathLst>
            </a:custGeom>
            <a:blipFill>
              <a:blip r:embed="rId5"/>
              <a:stretch>
                <a:fillRect l="0" t="0" r="0" b="0"/>
              </a:stretch>
            </a:blipFill>
          </p:spPr>
        </p:sp>
        <p:sp>
          <p:nvSpPr>
            <p:cNvPr name="TextBox 14" id="14"/>
            <p:cNvSpPr txBox="true"/>
            <p:nvPr/>
          </p:nvSpPr>
          <p:spPr>
            <a:xfrm rot="0">
              <a:off x="1836733" y="457497"/>
              <a:ext cx="6059406" cy="265677"/>
            </a:xfrm>
            <a:prstGeom prst="rect">
              <a:avLst/>
            </a:prstGeom>
          </p:spPr>
          <p:txBody>
            <a:bodyPr anchor="t" rtlCol="false" tIns="0" lIns="0" bIns="0" rIns="0">
              <a:spAutoFit/>
            </a:bodyPr>
            <a:lstStyle/>
            <a:p>
              <a:pPr algn="l">
                <a:lnSpc>
                  <a:spcPts val="1376"/>
                </a:lnSpc>
              </a:pPr>
              <a:r>
                <a:rPr lang="en-US" sz="1376">
                  <a:solidFill>
                    <a:srgbClr val="FFFFFF"/>
                  </a:solidFill>
                  <a:latin typeface="Poppins Bold"/>
                </a:rPr>
                <a:t>SMC FOUNDATION GRANTS TRAINING 2024</a:t>
              </a:r>
            </a:p>
          </p:txBody>
        </p:sp>
      </p:grpSp>
      <p:sp>
        <p:nvSpPr>
          <p:cNvPr name="TextBox 15" id="15"/>
          <p:cNvSpPr txBox="true"/>
          <p:nvPr/>
        </p:nvSpPr>
        <p:spPr>
          <a:xfrm rot="0">
            <a:off x="17714052" y="224034"/>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178860" y="3463431"/>
            <a:ext cx="3378210" cy="2903149"/>
            <a:chOff x="0" y="0"/>
            <a:chExt cx="812800" cy="698500"/>
          </a:xfrm>
        </p:grpSpPr>
        <p:sp>
          <p:nvSpPr>
            <p:cNvPr name="Freeform 3" id="3">
              <a:extLst>
                <a:ext uri="{C183D7F6-B498-43B3-948B-1728B52AA6E4}">
                  <adec:decorative xmlns:adec="http://schemas.microsoft.com/office/drawing/2017/decorative" val="1"/>
                </a:ext>
              </a:extLst>
            </p:cNvPr>
            <p:cNvSpPr/>
            <p:nvPr/>
          </p:nvSpPr>
          <p:spPr>
            <a:xfrm flipH="false" flipV="false" rot="0">
              <a:off x="4841" y="0"/>
              <a:ext cx="803119" cy="698500"/>
            </a:xfrm>
            <a:custGeom>
              <a:avLst/>
              <a:gdLst/>
              <a:ahLst/>
              <a:cxnLst/>
              <a:rect r="r" b="b" t="t" l="l"/>
              <a:pathLst>
                <a:path h="698500" w="803119">
                  <a:moveTo>
                    <a:pt x="795282" y="371039"/>
                  </a:moveTo>
                  <a:lnTo>
                    <a:pt x="617436" y="676711"/>
                  </a:lnTo>
                  <a:cubicBezTo>
                    <a:pt x="609588" y="690201"/>
                    <a:pt x="595157" y="698500"/>
                    <a:pt x="579550" y="698500"/>
                  </a:cubicBezTo>
                  <a:lnTo>
                    <a:pt x="223568" y="698500"/>
                  </a:lnTo>
                  <a:cubicBezTo>
                    <a:pt x="207961" y="698500"/>
                    <a:pt x="193530" y="690201"/>
                    <a:pt x="185682" y="676711"/>
                  </a:cubicBezTo>
                  <a:lnTo>
                    <a:pt x="7836" y="371039"/>
                  </a:lnTo>
                  <a:cubicBezTo>
                    <a:pt x="0" y="357570"/>
                    <a:pt x="0" y="340930"/>
                    <a:pt x="7836" y="327461"/>
                  </a:cubicBezTo>
                  <a:lnTo>
                    <a:pt x="185682" y="21789"/>
                  </a:lnTo>
                  <a:cubicBezTo>
                    <a:pt x="193530" y="8299"/>
                    <a:pt x="207961" y="0"/>
                    <a:pt x="223568" y="0"/>
                  </a:cubicBezTo>
                  <a:lnTo>
                    <a:pt x="579550" y="0"/>
                  </a:lnTo>
                  <a:cubicBezTo>
                    <a:pt x="595157" y="0"/>
                    <a:pt x="609588" y="8299"/>
                    <a:pt x="617436" y="21789"/>
                  </a:cubicBezTo>
                  <a:lnTo>
                    <a:pt x="795282" y="327461"/>
                  </a:lnTo>
                  <a:cubicBezTo>
                    <a:pt x="803118" y="340930"/>
                    <a:pt x="803118" y="357570"/>
                    <a:pt x="795282" y="371039"/>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5" id="5"/>
          <p:cNvGrpSpPr/>
          <p:nvPr/>
        </p:nvGrpSpPr>
        <p:grpSpPr>
          <a:xfrm rot="0">
            <a:off x="16455730" y="4041054"/>
            <a:ext cx="2394065" cy="2057400"/>
            <a:chOff x="0" y="0"/>
            <a:chExt cx="812800" cy="698500"/>
          </a:xfrm>
        </p:grpSpPr>
        <p:sp>
          <p:nvSpPr>
            <p:cNvPr name="Freeform 6" id="6">
              <a:extLst>
                <a:ext uri="{C183D7F6-B498-43B3-948B-1728B52AA6E4}">
                  <adec:decorative xmlns:adec="http://schemas.microsoft.com/office/drawing/2017/decorative" val="1"/>
                </a:ext>
              </a:extLst>
            </p:cNvPr>
            <p:cNvSpPr/>
            <p:nvPr/>
          </p:nvSpPr>
          <p:spPr>
            <a:xfrm flipH="false" flipV="false" rot="0">
              <a:off x="6831" y="0"/>
              <a:ext cx="799139" cy="698500"/>
            </a:xfrm>
            <a:custGeom>
              <a:avLst/>
              <a:gdLst/>
              <a:ahLst/>
              <a:cxnLst/>
              <a:rect r="r" b="b" t="t" l="l"/>
              <a:pathLst>
                <a:path h="698500" w="799139">
                  <a:moveTo>
                    <a:pt x="788080" y="379996"/>
                  </a:moveTo>
                  <a:lnTo>
                    <a:pt x="620658" y="667754"/>
                  </a:lnTo>
                  <a:cubicBezTo>
                    <a:pt x="609582" y="686789"/>
                    <a:pt x="589221" y="698500"/>
                    <a:pt x="567197" y="698500"/>
                  </a:cubicBezTo>
                  <a:lnTo>
                    <a:pt x="231941" y="698500"/>
                  </a:lnTo>
                  <a:cubicBezTo>
                    <a:pt x="209918" y="698500"/>
                    <a:pt x="189556" y="686789"/>
                    <a:pt x="178480" y="667754"/>
                  </a:cubicBezTo>
                  <a:lnTo>
                    <a:pt x="11058" y="379996"/>
                  </a:lnTo>
                  <a:cubicBezTo>
                    <a:pt x="0" y="360990"/>
                    <a:pt x="0" y="337510"/>
                    <a:pt x="11058" y="318504"/>
                  </a:cubicBezTo>
                  <a:lnTo>
                    <a:pt x="178480" y="30746"/>
                  </a:lnTo>
                  <a:cubicBezTo>
                    <a:pt x="189556" y="11711"/>
                    <a:pt x="209918" y="0"/>
                    <a:pt x="231941" y="0"/>
                  </a:cubicBezTo>
                  <a:lnTo>
                    <a:pt x="567197" y="0"/>
                  </a:lnTo>
                  <a:cubicBezTo>
                    <a:pt x="589221" y="0"/>
                    <a:pt x="609582" y="11711"/>
                    <a:pt x="620658" y="30746"/>
                  </a:cubicBezTo>
                  <a:lnTo>
                    <a:pt x="788080" y="318504"/>
                  </a:lnTo>
                  <a:cubicBezTo>
                    <a:pt x="799138" y="337510"/>
                    <a:pt x="799138" y="360990"/>
                    <a:pt x="788080" y="379996"/>
                  </a:cubicBezTo>
                  <a:close/>
                </a:path>
              </a:pathLst>
            </a:custGeom>
            <a:solidFill>
              <a:srgbClr val="000B5D"/>
            </a:solidFill>
          </p:spPr>
        </p:sp>
        <p:sp>
          <p:nvSpPr>
            <p:cNvPr name="TextBox 7" id="7"/>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8" id="8"/>
          <p:cNvGrpSpPr/>
          <p:nvPr/>
        </p:nvGrpSpPr>
        <p:grpSpPr>
          <a:xfrm rot="0">
            <a:off x="12406275" y="-3005632"/>
            <a:ext cx="8679475" cy="7458924"/>
            <a:chOff x="0" y="0"/>
            <a:chExt cx="812800" cy="698500"/>
          </a:xfrm>
        </p:grpSpPr>
        <p:sp>
          <p:nvSpPr>
            <p:cNvPr name="Freeform 9" id="9">
              <a:extLst>
                <a:ext uri="{C183D7F6-B498-43B3-948B-1728B52AA6E4}">
                  <adec:decorative xmlns:adec="http://schemas.microsoft.com/office/drawing/2017/decorative" val="1"/>
                </a:ext>
              </a:extLst>
            </p:cNvPr>
            <p:cNvSpPr/>
            <p:nvPr/>
          </p:nvSpPr>
          <p:spPr>
            <a:xfrm flipH="false" flipV="false" rot="0">
              <a:off x="1884" y="0"/>
              <a:ext cx="809032" cy="698500"/>
            </a:xfrm>
            <a:custGeom>
              <a:avLst/>
              <a:gdLst/>
              <a:ahLst/>
              <a:cxnLst/>
              <a:rect r="r" b="b" t="t" l="l"/>
              <a:pathLst>
                <a:path h="698500" w="809032">
                  <a:moveTo>
                    <a:pt x="805982" y="357731"/>
                  </a:moveTo>
                  <a:lnTo>
                    <a:pt x="612650" y="690019"/>
                  </a:lnTo>
                  <a:cubicBezTo>
                    <a:pt x="609595" y="695270"/>
                    <a:pt x="603979" y="698500"/>
                    <a:pt x="597904" y="698500"/>
                  </a:cubicBezTo>
                  <a:lnTo>
                    <a:pt x="211128" y="698500"/>
                  </a:lnTo>
                  <a:cubicBezTo>
                    <a:pt x="205053" y="698500"/>
                    <a:pt x="199437" y="695270"/>
                    <a:pt x="196382" y="690019"/>
                  </a:cubicBezTo>
                  <a:lnTo>
                    <a:pt x="3050" y="357731"/>
                  </a:lnTo>
                  <a:cubicBezTo>
                    <a:pt x="0" y="352488"/>
                    <a:pt x="0" y="346012"/>
                    <a:pt x="3050" y="340769"/>
                  </a:cubicBezTo>
                  <a:lnTo>
                    <a:pt x="196382" y="8481"/>
                  </a:lnTo>
                  <a:cubicBezTo>
                    <a:pt x="199437" y="3230"/>
                    <a:pt x="205053" y="0"/>
                    <a:pt x="211128" y="0"/>
                  </a:cubicBezTo>
                  <a:lnTo>
                    <a:pt x="597904" y="0"/>
                  </a:lnTo>
                  <a:cubicBezTo>
                    <a:pt x="603979" y="0"/>
                    <a:pt x="609595" y="3230"/>
                    <a:pt x="612650" y="8481"/>
                  </a:cubicBezTo>
                  <a:lnTo>
                    <a:pt x="805982" y="340769"/>
                  </a:lnTo>
                  <a:cubicBezTo>
                    <a:pt x="809032" y="346012"/>
                    <a:pt x="809032" y="352488"/>
                    <a:pt x="805982" y="357731"/>
                  </a:cubicBezTo>
                  <a:close/>
                </a:path>
              </a:pathLst>
            </a:custGeom>
            <a:solidFill>
              <a:srgbClr val="000B5D"/>
            </a:solidFill>
          </p:spPr>
        </p:sp>
        <p:sp>
          <p:nvSpPr>
            <p:cNvPr name="TextBox 10" id="10"/>
            <p:cNvSpPr txBox="true"/>
            <p:nvPr/>
          </p:nvSpPr>
          <p:spPr>
            <a:xfrm>
              <a:off x="114300" y="19050"/>
              <a:ext cx="584200" cy="679450"/>
            </a:xfrm>
            <a:prstGeom prst="rect">
              <a:avLst/>
            </a:prstGeom>
          </p:spPr>
          <p:txBody>
            <a:bodyPr anchor="ctr" rtlCol="false" tIns="50800" lIns="50800" bIns="50800" rIns="50800"/>
            <a:lstStyle/>
            <a:p>
              <a:pPr algn="ctr">
                <a:lnSpc>
                  <a:spcPts val="2376"/>
                </a:lnSpc>
              </a:pPr>
            </a:p>
          </p:txBody>
        </p:sp>
      </p:grpSp>
      <p:grpSp>
        <p:nvGrpSpPr>
          <p:cNvPr name="Group 11" id="11"/>
          <p:cNvGrpSpPr/>
          <p:nvPr/>
        </p:nvGrpSpPr>
        <p:grpSpPr>
          <a:xfrm rot="0">
            <a:off x="12639390" y="-2362874"/>
            <a:ext cx="8815309" cy="7633660"/>
            <a:chOff x="0" y="0"/>
            <a:chExt cx="4282440" cy="3708400"/>
          </a:xfrm>
        </p:grpSpPr>
        <p:sp>
          <p:nvSpPr>
            <p:cNvPr name="Freeform 12" id="12">
              <a:extLst>
                <a:ext uri="{C183D7F6-B498-43B3-948B-1728B52AA6E4}">
                  <adec:decorative xmlns:adec="http://schemas.microsoft.com/office/drawing/2017/decorative" val="1"/>
                </a:ext>
              </a:extLst>
            </p:cNvPr>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14987" t="0" r="-14987" b="0"/>
              </a:stretch>
            </a:blipFill>
          </p:spPr>
        </p:sp>
      </p:grpSp>
      <p:grpSp>
        <p:nvGrpSpPr>
          <p:cNvPr name="Group 13" id="13"/>
          <p:cNvGrpSpPr/>
          <p:nvPr/>
        </p:nvGrpSpPr>
        <p:grpSpPr>
          <a:xfrm rot="0">
            <a:off x="523358" y="482094"/>
            <a:ext cx="12814958" cy="2096907"/>
            <a:chOff x="0" y="0"/>
            <a:chExt cx="17086610" cy="2795876"/>
          </a:xfrm>
        </p:grpSpPr>
        <p:sp>
          <p:nvSpPr>
            <p:cNvPr name="TextBox 14" id="14"/>
            <p:cNvSpPr txBox="true"/>
            <p:nvPr/>
          </p:nvSpPr>
          <p:spPr>
            <a:xfrm rot="0">
              <a:off x="0" y="1290926"/>
              <a:ext cx="13829920" cy="1504950"/>
            </a:xfrm>
            <a:prstGeom prst="rect">
              <a:avLst/>
            </a:prstGeom>
          </p:spPr>
          <p:txBody>
            <a:bodyPr anchor="t" rtlCol="false" tIns="0" lIns="0" bIns="0" rIns="0">
              <a:spAutoFit/>
            </a:bodyPr>
            <a:lstStyle/>
            <a:p>
              <a:pPr algn="l">
                <a:lnSpc>
                  <a:spcPts val="2991"/>
                </a:lnSpc>
              </a:pPr>
              <a:r>
                <a:rPr lang="en-US" sz="2492">
                  <a:solidFill>
                    <a:srgbClr val="000B5D"/>
                  </a:solidFill>
                  <a:latin typeface="Poppins"/>
                </a:rPr>
                <a:t>Before beginning your grant award activities, the grant award must be approved by the SMC Board of Trustees. Necessary documents include: </a:t>
              </a:r>
            </a:p>
          </p:txBody>
        </p:sp>
        <p:sp>
          <p:nvSpPr>
            <p:cNvPr name="TextBox 15" id="15"/>
            <p:cNvSpPr txBox="true"/>
            <p:nvPr/>
          </p:nvSpPr>
          <p:spPr>
            <a:xfrm rot="0">
              <a:off x="0" y="-171450"/>
              <a:ext cx="17086610" cy="1371767"/>
            </a:xfrm>
            <a:prstGeom prst="rect">
              <a:avLst/>
            </a:prstGeom>
          </p:spPr>
          <p:txBody>
            <a:bodyPr anchor="t" rtlCol="false" tIns="0" lIns="0" bIns="0" rIns="0">
              <a:spAutoFit/>
            </a:bodyPr>
            <a:lstStyle/>
            <a:p>
              <a:pPr algn="l">
                <a:lnSpc>
                  <a:spcPts val="8335"/>
                </a:lnSpc>
              </a:pPr>
              <a:r>
                <a:rPr lang="en-US" sz="5953">
                  <a:solidFill>
                    <a:srgbClr val="000B5D"/>
                  </a:solidFill>
                  <a:latin typeface="Poppins Semi-Bold"/>
                </a:rPr>
                <a:t>BOARD OF TRUSTEES APPROVAL</a:t>
              </a:r>
            </a:p>
          </p:txBody>
        </p:sp>
      </p:grpSp>
      <p:grpSp>
        <p:nvGrpSpPr>
          <p:cNvPr name="Group 16" id="16"/>
          <p:cNvGrpSpPr/>
          <p:nvPr/>
        </p:nvGrpSpPr>
        <p:grpSpPr>
          <a:xfrm rot="0">
            <a:off x="5600951" y="2828599"/>
            <a:ext cx="4918724" cy="3047228"/>
            <a:chOff x="0" y="0"/>
            <a:chExt cx="1544268" cy="956698"/>
          </a:xfrm>
        </p:grpSpPr>
        <p:sp>
          <p:nvSpPr>
            <p:cNvPr name="Freeform 17" id="17">
              <a:extLst>
                <a:ext uri="{C183D7F6-B498-43B3-948B-1728B52AA6E4}">
                  <adec:decorative xmlns:adec="http://schemas.microsoft.com/office/drawing/2017/decorative" val="1"/>
                </a:ext>
              </a:extLst>
            </p:cNvPr>
            <p:cNvSpPr/>
            <p:nvPr/>
          </p:nvSpPr>
          <p:spPr>
            <a:xfrm flipH="false" flipV="false" rot="0">
              <a:off x="2443" y="0"/>
              <a:ext cx="1539381" cy="956698"/>
            </a:xfrm>
            <a:custGeom>
              <a:avLst/>
              <a:gdLst/>
              <a:ahLst/>
              <a:cxnLst/>
              <a:rect r="r" b="b" t="t" l="l"/>
              <a:pathLst>
                <a:path h="956698" w="1539381">
                  <a:moveTo>
                    <a:pt x="1535055" y="494285"/>
                  </a:moveTo>
                  <a:lnTo>
                    <a:pt x="1345394" y="940763"/>
                  </a:lnTo>
                  <a:cubicBezTo>
                    <a:pt x="1341290" y="950425"/>
                    <a:pt x="1331808" y="956698"/>
                    <a:pt x="1321311" y="956698"/>
                  </a:cubicBezTo>
                  <a:lnTo>
                    <a:pt x="218071" y="956698"/>
                  </a:lnTo>
                  <a:cubicBezTo>
                    <a:pt x="207573" y="956698"/>
                    <a:pt x="198092" y="950425"/>
                    <a:pt x="193988" y="940763"/>
                  </a:cubicBezTo>
                  <a:lnTo>
                    <a:pt x="4326" y="494285"/>
                  </a:lnTo>
                  <a:cubicBezTo>
                    <a:pt x="0" y="484101"/>
                    <a:pt x="0" y="472597"/>
                    <a:pt x="4326" y="462414"/>
                  </a:cubicBezTo>
                  <a:lnTo>
                    <a:pt x="193988" y="15935"/>
                  </a:lnTo>
                  <a:cubicBezTo>
                    <a:pt x="198092" y="6274"/>
                    <a:pt x="207573" y="0"/>
                    <a:pt x="218071" y="0"/>
                  </a:cubicBezTo>
                  <a:lnTo>
                    <a:pt x="1321311" y="0"/>
                  </a:lnTo>
                  <a:cubicBezTo>
                    <a:pt x="1331808" y="0"/>
                    <a:pt x="1341290" y="6274"/>
                    <a:pt x="1345394" y="15935"/>
                  </a:cubicBezTo>
                  <a:lnTo>
                    <a:pt x="1535055" y="462414"/>
                  </a:lnTo>
                  <a:cubicBezTo>
                    <a:pt x="1539381" y="472597"/>
                    <a:pt x="1539381" y="484101"/>
                    <a:pt x="1535055" y="494285"/>
                  </a:cubicBezTo>
                  <a:close/>
                </a:path>
              </a:pathLst>
            </a:custGeom>
            <a:solidFill>
              <a:srgbClr val="000000">
                <a:alpha val="0"/>
              </a:srgbClr>
            </a:solidFill>
            <a:ln w="47625" cap="sq">
              <a:solidFill>
                <a:srgbClr val="000B5D"/>
              </a:solidFill>
              <a:prstDash val="solid"/>
              <a:miter/>
            </a:ln>
          </p:spPr>
        </p:sp>
        <p:sp>
          <p:nvSpPr>
            <p:cNvPr name="TextBox 18" id="18"/>
            <p:cNvSpPr txBox="true"/>
            <p:nvPr/>
          </p:nvSpPr>
          <p:spPr>
            <a:xfrm>
              <a:off x="114300" y="19050"/>
              <a:ext cx="1315668" cy="937648"/>
            </a:xfrm>
            <a:prstGeom prst="rect">
              <a:avLst/>
            </a:prstGeom>
          </p:spPr>
          <p:txBody>
            <a:bodyPr anchor="ctr" rtlCol="false" tIns="50800" lIns="50800" bIns="50800" rIns="50800"/>
            <a:lstStyle/>
            <a:p>
              <a:pPr algn="ctr">
                <a:lnSpc>
                  <a:spcPts val="2376"/>
                </a:lnSpc>
              </a:pPr>
            </a:p>
          </p:txBody>
        </p:sp>
      </p:grpSp>
      <p:grpSp>
        <p:nvGrpSpPr>
          <p:cNvPr name="Group 19" id="19"/>
          <p:cNvGrpSpPr/>
          <p:nvPr/>
        </p:nvGrpSpPr>
        <p:grpSpPr>
          <a:xfrm rot="0">
            <a:off x="10676280" y="2850367"/>
            <a:ext cx="4923243" cy="3025460"/>
            <a:chOff x="0" y="0"/>
            <a:chExt cx="1671471" cy="1027162"/>
          </a:xfrm>
        </p:grpSpPr>
        <p:sp>
          <p:nvSpPr>
            <p:cNvPr name="Freeform 20" id="20">
              <a:extLst>
                <a:ext uri="{C183D7F6-B498-43B3-948B-1728B52AA6E4}">
                  <adec:decorative xmlns:adec="http://schemas.microsoft.com/office/drawing/2017/decorative" val="1"/>
                </a:ext>
              </a:extLst>
            </p:cNvPr>
            <p:cNvSpPr/>
            <p:nvPr/>
          </p:nvSpPr>
          <p:spPr>
            <a:xfrm flipH="false" flipV="false" rot="0">
              <a:off x="2275" y="0"/>
              <a:ext cx="1666920" cy="1027162"/>
            </a:xfrm>
            <a:custGeom>
              <a:avLst/>
              <a:gdLst/>
              <a:ahLst/>
              <a:cxnLst/>
              <a:rect r="r" b="b" t="t" l="l"/>
              <a:pathLst>
                <a:path h="1027162" w="1666920">
                  <a:moveTo>
                    <a:pt x="1662832" y="529666"/>
                  </a:moveTo>
                  <a:lnTo>
                    <a:pt x="1472360" y="1011078"/>
                  </a:lnTo>
                  <a:cubicBezTo>
                    <a:pt x="1468519" y="1020785"/>
                    <a:pt x="1459139" y="1027162"/>
                    <a:pt x="1448699" y="1027162"/>
                  </a:cubicBezTo>
                  <a:lnTo>
                    <a:pt x="218223" y="1027162"/>
                  </a:lnTo>
                  <a:cubicBezTo>
                    <a:pt x="207783" y="1027162"/>
                    <a:pt x="198402" y="1020785"/>
                    <a:pt x="194561" y="1011078"/>
                  </a:cubicBezTo>
                  <a:lnTo>
                    <a:pt x="4089" y="529666"/>
                  </a:lnTo>
                  <a:cubicBezTo>
                    <a:pt x="0" y="519332"/>
                    <a:pt x="0" y="507830"/>
                    <a:pt x="4089" y="497497"/>
                  </a:cubicBezTo>
                  <a:lnTo>
                    <a:pt x="194561" y="16085"/>
                  </a:lnTo>
                  <a:cubicBezTo>
                    <a:pt x="198402" y="6377"/>
                    <a:pt x="207783" y="0"/>
                    <a:pt x="218223" y="0"/>
                  </a:cubicBezTo>
                  <a:lnTo>
                    <a:pt x="1448699" y="0"/>
                  </a:lnTo>
                  <a:cubicBezTo>
                    <a:pt x="1459139" y="0"/>
                    <a:pt x="1468519" y="6377"/>
                    <a:pt x="1472360" y="16085"/>
                  </a:cubicBezTo>
                  <a:lnTo>
                    <a:pt x="1662832" y="497497"/>
                  </a:lnTo>
                  <a:cubicBezTo>
                    <a:pt x="1666921" y="507830"/>
                    <a:pt x="1666921" y="519332"/>
                    <a:pt x="1662832" y="529666"/>
                  </a:cubicBezTo>
                  <a:close/>
                </a:path>
              </a:pathLst>
            </a:custGeom>
            <a:solidFill>
              <a:srgbClr val="00ADEF"/>
            </a:solidFill>
          </p:spPr>
        </p:sp>
        <p:sp>
          <p:nvSpPr>
            <p:cNvPr name="TextBox 21" id="21"/>
            <p:cNvSpPr txBox="true"/>
            <p:nvPr/>
          </p:nvSpPr>
          <p:spPr>
            <a:xfrm>
              <a:off x="114300" y="19050"/>
              <a:ext cx="1442871" cy="1008112"/>
            </a:xfrm>
            <a:prstGeom prst="rect">
              <a:avLst/>
            </a:prstGeom>
          </p:spPr>
          <p:txBody>
            <a:bodyPr anchor="ctr" rtlCol="false" tIns="50800" lIns="50800" bIns="50800" rIns="50800"/>
            <a:lstStyle/>
            <a:p>
              <a:pPr algn="ctr">
                <a:lnSpc>
                  <a:spcPts val="2376"/>
                </a:lnSpc>
              </a:pPr>
            </a:p>
          </p:txBody>
        </p:sp>
      </p:grpSp>
      <p:grpSp>
        <p:nvGrpSpPr>
          <p:cNvPr name="Group 22" id="22"/>
          <p:cNvGrpSpPr/>
          <p:nvPr/>
        </p:nvGrpSpPr>
        <p:grpSpPr>
          <a:xfrm rot="0">
            <a:off x="525614" y="2828599"/>
            <a:ext cx="4906764" cy="3047228"/>
            <a:chOff x="0" y="0"/>
            <a:chExt cx="1544268" cy="959030"/>
          </a:xfrm>
        </p:grpSpPr>
        <p:sp>
          <p:nvSpPr>
            <p:cNvPr name="Freeform 23" id="23">
              <a:extLst>
                <a:ext uri="{C183D7F6-B498-43B3-948B-1728B52AA6E4}">
                  <adec:decorative xmlns:adec="http://schemas.microsoft.com/office/drawing/2017/decorative" val="1"/>
                </a:ext>
              </a:extLst>
            </p:cNvPr>
            <p:cNvSpPr/>
            <p:nvPr/>
          </p:nvSpPr>
          <p:spPr>
            <a:xfrm flipH="false" flipV="false" rot="0">
              <a:off x="2444" y="0"/>
              <a:ext cx="1539381" cy="959030"/>
            </a:xfrm>
            <a:custGeom>
              <a:avLst/>
              <a:gdLst/>
              <a:ahLst/>
              <a:cxnLst/>
              <a:rect r="r" b="b" t="t" l="l"/>
              <a:pathLst>
                <a:path h="959030" w="1539381">
                  <a:moveTo>
                    <a:pt x="1535052" y="495495"/>
                  </a:moveTo>
                  <a:lnTo>
                    <a:pt x="1345395" y="943050"/>
                  </a:lnTo>
                  <a:cubicBezTo>
                    <a:pt x="1341290" y="952738"/>
                    <a:pt x="1331789" y="959030"/>
                    <a:pt x="1321268" y="959030"/>
                  </a:cubicBezTo>
                  <a:lnTo>
                    <a:pt x="218112" y="959030"/>
                  </a:lnTo>
                  <a:cubicBezTo>
                    <a:pt x="207591" y="959030"/>
                    <a:pt x="198089" y="952738"/>
                    <a:pt x="193984" y="943050"/>
                  </a:cubicBezTo>
                  <a:lnTo>
                    <a:pt x="4328" y="495495"/>
                  </a:lnTo>
                  <a:cubicBezTo>
                    <a:pt x="0" y="485282"/>
                    <a:pt x="0" y="473749"/>
                    <a:pt x="4328" y="463535"/>
                  </a:cubicBezTo>
                  <a:lnTo>
                    <a:pt x="193984" y="15980"/>
                  </a:lnTo>
                  <a:cubicBezTo>
                    <a:pt x="198089" y="6293"/>
                    <a:pt x="207591" y="0"/>
                    <a:pt x="218112" y="0"/>
                  </a:cubicBezTo>
                  <a:lnTo>
                    <a:pt x="1321268" y="0"/>
                  </a:lnTo>
                  <a:cubicBezTo>
                    <a:pt x="1331789" y="0"/>
                    <a:pt x="1341290" y="6293"/>
                    <a:pt x="1345395" y="15980"/>
                  </a:cubicBezTo>
                  <a:lnTo>
                    <a:pt x="1535052" y="463535"/>
                  </a:lnTo>
                  <a:cubicBezTo>
                    <a:pt x="1539380" y="473749"/>
                    <a:pt x="1539380" y="485282"/>
                    <a:pt x="1535052" y="495495"/>
                  </a:cubicBezTo>
                  <a:close/>
                </a:path>
              </a:pathLst>
            </a:custGeom>
            <a:solidFill>
              <a:srgbClr val="000B5D"/>
            </a:solidFill>
          </p:spPr>
        </p:sp>
        <p:sp>
          <p:nvSpPr>
            <p:cNvPr name="TextBox 24" id="24"/>
            <p:cNvSpPr txBox="true"/>
            <p:nvPr/>
          </p:nvSpPr>
          <p:spPr>
            <a:xfrm>
              <a:off x="114300" y="19050"/>
              <a:ext cx="1315668" cy="939980"/>
            </a:xfrm>
            <a:prstGeom prst="rect">
              <a:avLst/>
            </a:prstGeom>
          </p:spPr>
          <p:txBody>
            <a:bodyPr anchor="ctr" rtlCol="false" tIns="50800" lIns="50800" bIns="50800" rIns="50800"/>
            <a:lstStyle/>
            <a:p>
              <a:pPr algn="ctr">
                <a:lnSpc>
                  <a:spcPts val="2376"/>
                </a:lnSpc>
              </a:pPr>
            </a:p>
          </p:txBody>
        </p:sp>
      </p:grpSp>
      <p:sp>
        <p:nvSpPr>
          <p:cNvPr name="TextBox 25" id="25"/>
          <p:cNvSpPr txBox="true"/>
          <p:nvPr/>
        </p:nvSpPr>
        <p:spPr>
          <a:xfrm rot="0">
            <a:off x="1322699" y="2987514"/>
            <a:ext cx="860392" cy="528093"/>
          </a:xfrm>
          <a:prstGeom prst="rect">
            <a:avLst/>
          </a:prstGeom>
        </p:spPr>
        <p:txBody>
          <a:bodyPr anchor="t" rtlCol="false" tIns="0" lIns="0" bIns="0" rIns="0">
            <a:spAutoFit/>
          </a:bodyPr>
          <a:lstStyle/>
          <a:p>
            <a:pPr algn="l">
              <a:lnSpc>
                <a:spcPts val="4128"/>
              </a:lnSpc>
            </a:pPr>
            <a:r>
              <a:rPr lang="en-US" sz="2948">
                <a:solidFill>
                  <a:srgbClr val="FFFFFF"/>
                </a:solidFill>
                <a:latin typeface="Poppins Semi-Bold"/>
              </a:rPr>
              <a:t>1</a:t>
            </a:r>
          </a:p>
        </p:txBody>
      </p:sp>
      <p:sp>
        <p:nvSpPr>
          <p:cNvPr name="TextBox 26" id="26"/>
          <p:cNvSpPr txBox="true"/>
          <p:nvPr/>
        </p:nvSpPr>
        <p:spPr>
          <a:xfrm rot="0">
            <a:off x="1322699" y="3457470"/>
            <a:ext cx="3336398" cy="375877"/>
          </a:xfrm>
          <a:prstGeom prst="rect">
            <a:avLst/>
          </a:prstGeom>
        </p:spPr>
        <p:txBody>
          <a:bodyPr anchor="t" rtlCol="false" tIns="0" lIns="0" bIns="0" rIns="0">
            <a:spAutoFit/>
          </a:bodyPr>
          <a:lstStyle/>
          <a:p>
            <a:pPr algn="l">
              <a:lnSpc>
                <a:spcPts val="2907"/>
              </a:lnSpc>
            </a:pPr>
            <a:r>
              <a:rPr lang="en-US" sz="2076">
                <a:solidFill>
                  <a:srgbClr val="FFFFFF"/>
                </a:solidFill>
                <a:latin typeface="Poppins Semi-Bold"/>
              </a:rPr>
              <a:t>AGENDA ITEM TEMPLATE</a:t>
            </a:r>
          </a:p>
        </p:txBody>
      </p:sp>
      <p:sp>
        <p:nvSpPr>
          <p:cNvPr name="TextBox 27" id="27"/>
          <p:cNvSpPr txBox="true"/>
          <p:nvPr/>
        </p:nvSpPr>
        <p:spPr>
          <a:xfrm rot="0">
            <a:off x="1124741" y="4333163"/>
            <a:ext cx="3534357" cy="590550"/>
          </a:xfrm>
          <a:prstGeom prst="rect">
            <a:avLst/>
          </a:prstGeom>
        </p:spPr>
        <p:txBody>
          <a:bodyPr anchor="t" rtlCol="false" tIns="0" lIns="0" bIns="0" rIns="0">
            <a:spAutoFit/>
          </a:bodyPr>
          <a:lstStyle/>
          <a:p>
            <a:pPr algn="ctr">
              <a:lnSpc>
                <a:spcPts val="2278"/>
              </a:lnSpc>
            </a:pPr>
            <a:r>
              <a:rPr lang="en-US" sz="1898">
                <a:solidFill>
                  <a:srgbClr val="FFFFFF"/>
                </a:solidFill>
                <a:latin typeface="Poppins"/>
              </a:rPr>
              <a:t>Submit acceptance memo to fiscal services </a:t>
            </a:r>
          </a:p>
        </p:txBody>
      </p:sp>
      <p:sp>
        <p:nvSpPr>
          <p:cNvPr name="TextBox 28" id="28"/>
          <p:cNvSpPr txBox="true"/>
          <p:nvPr/>
        </p:nvSpPr>
        <p:spPr>
          <a:xfrm rot="0">
            <a:off x="6482305" y="3006859"/>
            <a:ext cx="860392" cy="528093"/>
          </a:xfrm>
          <a:prstGeom prst="rect">
            <a:avLst/>
          </a:prstGeom>
        </p:spPr>
        <p:txBody>
          <a:bodyPr anchor="t" rtlCol="false" tIns="0" lIns="0" bIns="0" rIns="0">
            <a:spAutoFit/>
          </a:bodyPr>
          <a:lstStyle/>
          <a:p>
            <a:pPr algn="l">
              <a:lnSpc>
                <a:spcPts val="4128"/>
              </a:lnSpc>
            </a:pPr>
            <a:r>
              <a:rPr lang="en-US" sz="2948">
                <a:solidFill>
                  <a:srgbClr val="000B5D"/>
                </a:solidFill>
                <a:latin typeface="Poppins Semi-Bold"/>
              </a:rPr>
              <a:t>2</a:t>
            </a:r>
          </a:p>
        </p:txBody>
      </p:sp>
      <p:sp>
        <p:nvSpPr>
          <p:cNvPr name="TextBox 29" id="29"/>
          <p:cNvSpPr txBox="true"/>
          <p:nvPr/>
        </p:nvSpPr>
        <p:spPr>
          <a:xfrm rot="0">
            <a:off x="6482305" y="3476816"/>
            <a:ext cx="3396165" cy="375877"/>
          </a:xfrm>
          <a:prstGeom prst="rect">
            <a:avLst/>
          </a:prstGeom>
        </p:spPr>
        <p:txBody>
          <a:bodyPr anchor="t" rtlCol="false" tIns="0" lIns="0" bIns="0" rIns="0">
            <a:spAutoFit/>
          </a:bodyPr>
          <a:lstStyle/>
          <a:p>
            <a:pPr algn="l">
              <a:lnSpc>
                <a:spcPts val="2907"/>
              </a:lnSpc>
            </a:pPr>
            <a:r>
              <a:rPr lang="en-US" sz="2076">
                <a:solidFill>
                  <a:srgbClr val="000B5D"/>
                </a:solidFill>
                <a:latin typeface="Poppins Semi-Bold"/>
              </a:rPr>
              <a:t>GRANT AWARD NOTICE</a:t>
            </a:r>
          </a:p>
        </p:txBody>
      </p:sp>
      <p:sp>
        <p:nvSpPr>
          <p:cNvPr name="TextBox 30" id="30"/>
          <p:cNvSpPr txBox="true"/>
          <p:nvPr/>
        </p:nvSpPr>
        <p:spPr>
          <a:xfrm rot="0">
            <a:off x="6406979" y="4344047"/>
            <a:ext cx="3083244" cy="590550"/>
          </a:xfrm>
          <a:prstGeom prst="rect">
            <a:avLst/>
          </a:prstGeom>
        </p:spPr>
        <p:txBody>
          <a:bodyPr anchor="t" rtlCol="false" tIns="0" lIns="0" bIns="0" rIns="0">
            <a:spAutoFit/>
          </a:bodyPr>
          <a:lstStyle/>
          <a:p>
            <a:pPr algn="ctr">
              <a:lnSpc>
                <a:spcPts val="2278"/>
              </a:lnSpc>
            </a:pPr>
            <a:r>
              <a:rPr lang="en-US" sz="1898">
                <a:solidFill>
                  <a:srgbClr val="000B5D"/>
                </a:solidFill>
                <a:latin typeface="Poppins"/>
              </a:rPr>
              <a:t>Grant number and award amount</a:t>
            </a:r>
          </a:p>
        </p:txBody>
      </p:sp>
      <p:sp>
        <p:nvSpPr>
          <p:cNvPr name="TextBox 31" id="31"/>
          <p:cNvSpPr txBox="true"/>
          <p:nvPr/>
        </p:nvSpPr>
        <p:spPr>
          <a:xfrm rot="0">
            <a:off x="11371587" y="2987514"/>
            <a:ext cx="860392" cy="528093"/>
          </a:xfrm>
          <a:prstGeom prst="rect">
            <a:avLst/>
          </a:prstGeom>
        </p:spPr>
        <p:txBody>
          <a:bodyPr anchor="t" rtlCol="false" tIns="0" lIns="0" bIns="0" rIns="0">
            <a:spAutoFit/>
          </a:bodyPr>
          <a:lstStyle/>
          <a:p>
            <a:pPr algn="l">
              <a:lnSpc>
                <a:spcPts val="4128"/>
              </a:lnSpc>
            </a:pPr>
            <a:r>
              <a:rPr lang="en-US" sz="2948">
                <a:solidFill>
                  <a:srgbClr val="FFFFFF"/>
                </a:solidFill>
                <a:latin typeface="Poppins Semi-Bold"/>
              </a:rPr>
              <a:t>3</a:t>
            </a:r>
          </a:p>
        </p:txBody>
      </p:sp>
      <p:sp>
        <p:nvSpPr>
          <p:cNvPr name="TextBox 32" id="32"/>
          <p:cNvSpPr txBox="true"/>
          <p:nvPr/>
        </p:nvSpPr>
        <p:spPr>
          <a:xfrm rot="0">
            <a:off x="11368243" y="3468278"/>
            <a:ext cx="4610204" cy="375877"/>
          </a:xfrm>
          <a:prstGeom prst="rect">
            <a:avLst/>
          </a:prstGeom>
        </p:spPr>
        <p:txBody>
          <a:bodyPr anchor="t" rtlCol="false" tIns="0" lIns="0" bIns="0" rIns="0">
            <a:spAutoFit/>
          </a:bodyPr>
          <a:lstStyle/>
          <a:p>
            <a:pPr algn="l">
              <a:lnSpc>
                <a:spcPts val="2907"/>
              </a:lnSpc>
            </a:pPr>
            <a:r>
              <a:rPr lang="en-US" sz="2076">
                <a:solidFill>
                  <a:srgbClr val="FFFFFF"/>
                </a:solidFill>
                <a:latin typeface="Poppins Bold"/>
              </a:rPr>
              <a:t>SUBMITTED APPLICATION </a:t>
            </a:r>
          </a:p>
        </p:txBody>
      </p:sp>
      <p:sp>
        <p:nvSpPr>
          <p:cNvPr name="TextBox 33" id="33"/>
          <p:cNvSpPr txBox="true"/>
          <p:nvPr/>
        </p:nvSpPr>
        <p:spPr>
          <a:xfrm rot="0">
            <a:off x="11268955" y="4281488"/>
            <a:ext cx="3582492" cy="590550"/>
          </a:xfrm>
          <a:prstGeom prst="rect">
            <a:avLst/>
          </a:prstGeom>
        </p:spPr>
        <p:txBody>
          <a:bodyPr anchor="t" rtlCol="false" tIns="0" lIns="0" bIns="0" rIns="0">
            <a:spAutoFit/>
          </a:bodyPr>
          <a:lstStyle/>
          <a:p>
            <a:pPr algn="ctr">
              <a:lnSpc>
                <a:spcPts val="2278"/>
              </a:lnSpc>
            </a:pPr>
            <a:r>
              <a:rPr lang="en-US" sz="1898">
                <a:solidFill>
                  <a:srgbClr val="FFFFFF"/>
                </a:solidFill>
                <a:latin typeface="Poppins"/>
              </a:rPr>
              <a:t>Project description and timeline </a:t>
            </a:r>
          </a:p>
        </p:txBody>
      </p:sp>
      <p:grpSp>
        <p:nvGrpSpPr>
          <p:cNvPr name="Group 34" id="34"/>
          <p:cNvGrpSpPr/>
          <p:nvPr/>
        </p:nvGrpSpPr>
        <p:grpSpPr>
          <a:xfrm rot="0">
            <a:off x="523358" y="6175726"/>
            <a:ext cx="4906764" cy="2669974"/>
            <a:chOff x="0" y="0"/>
            <a:chExt cx="1613437" cy="877938"/>
          </a:xfrm>
        </p:grpSpPr>
        <p:sp>
          <p:nvSpPr>
            <p:cNvPr name="Freeform 35" id="35">
              <a:extLst>
                <a:ext uri="{C183D7F6-B498-43B3-948B-1728B52AA6E4}">
                  <adec:decorative xmlns:adec="http://schemas.microsoft.com/office/drawing/2017/decorative" val="1"/>
                </a:ext>
              </a:extLst>
            </p:cNvPr>
            <p:cNvSpPr/>
            <p:nvPr/>
          </p:nvSpPr>
          <p:spPr>
            <a:xfrm flipH="false" flipV="false" rot="0">
              <a:off x="2666" y="0"/>
              <a:ext cx="1608105" cy="877938"/>
            </a:xfrm>
            <a:custGeom>
              <a:avLst/>
              <a:gdLst/>
              <a:ahLst/>
              <a:cxnLst/>
              <a:rect r="r" b="b" t="t" l="l"/>
              <a:pathLst>
                <a:path h="877938" w="1608105">
                  <a:moveTo>
                    <a:pt x="1603480" y="454719"/>
                  </a:moveTo>
                  <a:lnTo>
                    <a:pt x="1414862" y="862188"/>
                  </a:lnTo>
                  <a:cubicBezTo>
                    <a:pt x="1410417" y="871791"/>
                    <a:pt x="1400798" y="877938"/>
                    <a:pt x="1390215" y="877938"/>
                  </a:cubicBezTo>
                  <a:lnTo>
                    <a:pt x="217890" y="877938"/>
                  </a:lnTo>
                  <a:cubicBezTo>
                    <a:pt x="207307" y="877938"/>
                    <a:pt x="197689" y="871791"/>
                    <a:pt x="193243" y="862188"/>
                  </a:cubicBezTo>
                  <a:lnTo>
                    <a:pt x="4625" y="454719"/>
                  </a:lnTo>
                  <a:cubicBezTo>
                    <a:pt x="0" y="444728"/>
                    <a:pt x="0" y="433210"/>
                    <a:pt x="4625" y="423219"/>
                  </a:cubicBezTo>
                  <a:lnTo>
                    <a:pt x="193243" y="15750"/>
                  </a:lnTo>
                  <a:cubicBezTo>
                    <a:pt x="197689" y="6147"/>
                    <a:pt x="207307" y="0"/>
                    <a:pt x="217890" y="0"/>
                  </a:cubicBezTo>
                  <a:lnTo>
                    <a:pt x="1390215" y="0"/>
                  </a:lnTo>
                  <a:cubicBezTo>
                    <a:pt x="1400798" y="0"/>
                    <a:pt x="1410417" y="6147"/>
                    <a:pt x="1414862" y="15750"/>
                  </a:cubicBezTo>
                  <a:lnTo>
                    <a:pt x="1603480" y="423219"/>
                  </a:lnTo>
                  <a:cubicBezTo>
                    <a:pt x="1608105" y="433210"/>
                    <a:pt x="1608105" y="444728"/>
                    <a:pt x="1603480" y="454719"/>
                  </a:cubicBezTo>
                  <a:close/>
                </a:path>
              </a:pathLst>
            </a:custGeom>
            <a:solidFill>
              <a:srgbClr val="000000">
                <a:alpha val="0"/>
              </a:srgbClr>
            </a:solidFill>
            <a:ln w="47625" cap="sq">
              <a:solidFill>
                <a:srgbClr val="000B5D"/>
              </a:solidFill>
              <a:prstDash val="solid"/>
              <a:miter/>
            </a:ln>
          </p:spPr>
        </p:sp>
        <p:sp>
          <p:nvSpPr>
            <p:cNvPr name="TextBox 36" id="36"/>
            <p:cNvSpPr txBox="true"/>
            <p:nvPr/>
          </p:nvSpPr>
          <p:spPr>
            <a:xfrm>
              <a:off x="114300" y="19050"/>
              <a:ext cx="1384837" cy="858888"/>
            </a:xfrm>
            <a:prstGeom prst="rect">
              <a:avLst/>
            </a:prstGeom>
          </p:spPr>
          <p:txBody>
            <a:bodyPr anchor="ctr" rtlCol="false" tIns="50800" lIns="50800" bIns="50800" rIns="50800"/>
            <a:lstStyle/>
            <a:p>
              <a:pPr algn="ctr">
                <a:lnSpc>
                  <a:spcPts val="2376"/>
                </a:lnSpc>
              </a:pPr>
            </a:p>
          </p:txBody>
        </p:sp>
      </p:grpSp>
      <p:sp>
        <p:nvSpPr>
          <p:cNvPr name="TextBox 37" id="37"/>
          <p:cNvSpPr txBox="true"/>
          <p:nvPr/>
        </p:nvSpPr>
        <p:spPr>
          <a:xfrm rot="0">
            <a:off x="1492668" y="6860740"/>
            <a:ext cx="4519583" cy="375877"/>
          </a:xfrm>
          <a:prstGeom prst="rect">
            <a:avLst/>
          </a:prstGeom>
        </p:spPr>
        <p:txBody>
          <a:bodyPr anchor="t" rtlCol="false" tIns="0" lIns="0" bIns="0" rIns="0">
            <a:spAutoFit/>
          </a:bodyPr>
          <a:lstStyle/>
          <a:p>
            <a:pPr algn="l">
              <a:lnSpc>
                <a:spcPts val="2907"/>
              </a:lnSpc>
            </a:pPr>
            <a:r>
              <a:rPr lang="en-US" sz="2076">
                <a:solidFill>
                  <a:srgbClr val="000B5D"/>
                </a:solidFill>
                <a:latin typeface="Poppins Semi-Bold"/>
              </a:rPr>
              <a:t> COMPLIANCE GUIDANCE</a:t>
            </a:r>
          </a:p>
        </p:txBody>
      </p:sp>
      <p:grpSp>
        <p:nvGrpSpPr>
          <p:cNvPr name="Group 38" id="38"/>
          <p:cNvGrpSpPr/>
          <p:nvPr/>
        </p:nvGrpSpPr>
        <p:grpSpPr>
          <a:xfrm rot="0">
            <a:off x="10778247" y="6200857"/>
            <a:ext cx="4819020" cy="2644843"/>
            <a:chOff x="0" y="0"/>
            <a:chExt cx="1584586" cy="869675"/>
          </a:xfrm>
        </p:grpSpPr>
        <p:sp>
          <p:nvSpPr>
            <p:cNvPr name="Freeform 39" id="39">
              <a:extLst>
                <a:ext uri="{C183D7F6-B498-43B3-948B-1728B52AA6E4}">
                  <adec:decorative xmlns:adec="http://schemas.microsoft.com/office/drawing/2017/decorative" val="1"/>
                </a:ext>
              </a:extLst>
            </p:cNvPr>
            <p:cNvSpPr/>
            <p:nvPr/>
          </p:nvSpPr>
          <p:spPr>
            <a:xfrm flipH="false" flipV="false" rot="0">
              <a:off x="2740" y="0"/>
              <a:ext cx="1579106" cy="869675"/>
            </a:xfrm>
            <a:custGeom>
              <a:avLst/>
              <a:gdLst/>
              <a:ahLst/>
              <a:cxnLst/>
              <a:rect r="r" b="b" t="t" l="l"/>
              <a:pathLst>
                <a:path h="869675" w="1579106">
                  <a:moveTo>
                    <a:pt x="1574364" y="450847"/>
                  </a:moveTo>
                  <a:lnTo>
                    <a:pt x="1386127" y="853665"/>
                  </a:lnTo>
                  <a:cubicBezTo>
                    <a:pt x="1381563" y="863433"/>
                    <a:pt x="1371756" y="869675"/>
                    <a:pt x="1360974" y="869675"/>
                  </a:cubicBezTo>
                  <a:lnTo>
                    <a:pt x="218132" y="869675"/>
                  </a:lnTo>
                  <a:cubicBezTo>
                    <a:pt x="207350" y="869675"/>
                    <a:pt x="197543" y="863433"/>
                    <a:pt x="192978" y="853665"/>
                  </a:cubicBezTo>
                  <a:lnTo>
                    <a:pt x="4742" y="450847"/>
                  </a:lnTo>
                  <a:cubicBezTo>
                    <a:pt x="0" y="440701"/>
                    <a:pt x="0" y="428974"/>
                    <a:pt x="4742" y="418827"/>
                  </a:cubicBezTo>
                  <a:lnTo>
                    <a:pt x="192978" y="16010"/>
                  </a:lnTo>
                  <a:cubicBezTo>
                    <a:pt x="197543" y="6242"/>
                    <a:pt x="207350" y="0"/>
                    <a:pt x="218132" y="0"/>
                  </a:cubicBezTo>
                  <a:lnTo>
                    <a:pt x="1360974" y="0"/>
                  </a:lnTo>
                  <a:cubicBezTo>
                    <a:pt x="1371756" y="0"/>
                    <a:pt x="1381563" y="6242"/>
                    <a:pt x="1386127" y="16010"/>
                  </a:cubicBezTo>
                  <a:lnTo>
                    <a:pt x="1574364" y="418827"/>
                  </a:lnTo>
                  <a:cubicBezTo>
                    <a:pt x="1579106" y="428974"/>
                    <a:pt x="1579106" y="440701"/>
                    <a:pt x="1574364" y="450847"/>
                  </a:cubicBezTo>
                  <a:close/>
                </a:path>
              </a:pathLst>
            </a:custGeom>
            <a:solidFill>
              <a:srgbClr val="000B5D"/>
            </a:solidFill>
          </p:spPr>
        </p:sp>
        <p:sp>
          <p:nvSpPr>
            <p:cNvPr name="TextBox 40" id="40"/>
            <p:cNvSpPr txBox="true"/>
            <p:nvPr/>
          </p:nvSpPr>
          <p:spPr>
            <a:xfrm>
              <a:off x="114300" y="19050"/>
              <a:ext cx="1355986" cy="850625"/>
            </a:xfrm>
            <a:prstGeom prst="rect">
              <a:avLst/>
            </a:prstGeom>
          </p:spPr>
          <p:txBody>
            <a:bodyPr anchor="ctr" rtlCol="false" tIns="50800" lIns="50800" bIns="50800" rIns="50800"/>
            <a:lstStyle/>
            <a:p>
              <a:pPr algn="ctr">
                <a:lnSpc>
                  <a:spcPts val="2376"/>
                </a:lnSpc>
              </a:pPr>
            </a:p>
          </p:txBody>
        </p:sp>
      </p:grpSp>
      <p:sp>
        <p:nvSpPr>
          <p:cNvPr name="TextBox 41" id="41"/>
          <p:cNvSpPr txBox="true"/>
          <p:nvPr/>
        </p:nvSpPr>
        <p:spPr>
          <a:xfrm rot="0">
            <a:off x="1492668" y="6390784"/>
            <a:ext cx="843479" cy="528093"/>
          </a:xfrm>
          <a:prstGeom prst="rect">
            <a:avLst/>
          </a:prstGeom>
        </p:spPr>
        <p:txBody>
          <a:bodyPr anchor="t" rtlCol="false" tIns="0" lIns="0" bIns="0" rIns="0">
            <a:spAutoFit/>
          </a:bodyPr>
          <a:lstStyle/>
          <a:p>
            <a:pPr algn="l">
              <a:lnSpc>
                <a:spcPts val="4128"/>
              </a:lnSpc>
            </a:pPr>
            <a:r>
              <a:rPr lang="en-US" sz="2948">
                <a:solidFill>
                  <a:srgbClr val="000B5D"/>
                </a:solidFill>
                <a:latin typeface="Poppins Semi-Bold"/>
              </a:rPr>
              <a:t>4</a:t>
            </a:r>
          </a:p>
        </p:txBody>
      </p:sp>
      <p:sp>
        <p:nvSpPr>
          <p:cNvPr name="TextBox 42" id="42"/>
          <p:cNvSpPr txBox="true"/>
          <p:nvPr/>
        </p:nvSpPr>
        <p:spPr>
          <a:xfrm rot="0">
            <a:off x="1322699" y="7748766"/>
            <a:ext cx="3512072" cy="590550"/>
          </a:xfrm>
          <a:prstGeom prst="rect">
            <a:avLst/>
          </a:prstGeom>
        </p:spPr>
        <p:txBody>
          <a:bodyPr anchor="t" rtlCol="false" tIns="0" lIns="0" bIns="0" rIns="0">
            <a:spAutoFit/>
          </a:bodyPr>
          <a:lstStyle/>
          <a:p>
            <a:pPr algn="ctr">
              <a:lnSpc>
                <a:spcPts val="2278"/>
              </a:lnSpc>
            </a:pPr>
            <a:r>
              <a:rPr lang="en-US" sz="1898">
                <a:solidFill>
                  <a:srgbClr val="000B5D"/>
                </a:solidFill>
                <a:latin typeface="Poppins"/>
              </a:rPr>
              <a:t>Reporting and other funding source requirements</a:t>
            </a:r>
          </a:p>
        </p:txBody>
      </p:sp>
      <p:sp>
        <p:nvSpPr>
          <p:cNvPr name="TextBox 43" id="43"/>
          <p:cNvSpPr txBox="true"/>
          <p:nvPr/>
        </p:nvSpPr>
        <p:spPr>
          <a:xfrm rot="0">
            <a:off x="11459886" y="6244720"/>
            <a:ext cx="843479" cy="528093"/>
          </a:xfrm>
          <a:prstGeom prst="rect">
            <a:avLst/>
          </a:prstGeom>
        </p:spPr>
        <p:txBody>
          <a:bodyPr anchor="t" rtlCol="false" tIns="0" lIns="0" bIns="0" rIns="0">
            <a:spAutoFit/>
          </a:bodyPr>
          <a:lstStyle/>
          <a:p>
            <a:pPr algn="l">
              <a:lnSpc>
                <a:spcPts val="4128"/>
              </a:lnSpc>
            </a:pPr>
            <a:r>
              <a:rPr lang="en-US" sz="2948">
                <a:solidFill>
                  <a:srgbClr val="FFFFFF"/>
                </a:solidFill>
                <a:latin typeface="Poppins Semi-Bold"/>
              </a:rPr>
              <a:t>6</a:t>
            </a:r>
          </a:p>
        </p:txBody>
      </p:sp>
      <p:sp>
        <p:nvSpPr>
          <p:cNvPr name="TextBox 44" id="44"/>
          <p:cNvSpPr txBox="true"/>
          <p:nvPr/>
        </p:nvSpPr>
        <p:spPr>
          <a:xfrm rot="0">
            <a:off x="11456608" y="6796626"/>
            <a:ext cx="3590970" cy="737827"/>
          </a:xfrm>
          <a:prstGeom prst="rect">
            <a:avLst/>
          </a:prstGeom>
        </p:spPr>
        <p:txBody>
          <a:bodyPr anchor="t" rtlCol="false" tIns="0" lIns="0" bIns="0" rIns="0">
            <a:spAutoFit/>
          </a:bodyPr>
          <a:lstStyle/>
          <a:p>
            <a:pPr algn="l">
              <a:lnSpc>
                <a:spcPts val="2907"/>
              </a:lnSpc>
            </a:pPr>
            <a:r>
              <a:rPr lang="en-US" sz="2076">
                <a:solidFill>
                  <a:srgbClr val="FFFFFF"/>
                </a:solidFill>
                <a:latin typeface="Poppins Semi-Bold"/>
              </a:rPr>
              <a:t>SUPPLEMENTAL SUPPORT DOCUMENTS</a:t>
            </a:r>
          </a:p>
        </p:txBody>
      </p:sp>
      <p:sp>
        <p:nvSpPr>
          <p:cNvPr name="TextBox 45" id="45"/>
          <p:cNvSpPr txBox="true"/>
          <p:nvPr/>
        </p:nvSpPr>
        <p:spPr>
          <a:xfrm rot="0">
            <a:off x="11229701" y="7782104"/>
            <a:ext cx="3835451" cy="590550"/>
          </a:xfrm>
          <a:prstGeom prst="rect">
            <a:avLst/>
          </a:prstGeom>
        </p:spPr>
        <p:txBody>
          <a:bodyPr anchor="t" rtlCol="false" tIns="0" lIns="0" bIns="0" rIns="0">
            <a:spAutoFit/>
          </a:bodyPr>
          <a:lstStyle/>
          <a:p>
            <a:pPr algn="ctr">
              <a:lnSpc>
                <a:spcPts val="2278"/>
              </a:lnSpc>
            </a:pPr>
            <a:r>
              <a:rPr lang="en-US" sz="1898">
                <a:solidFill>
                  <a:srgbClr val="FFFFFF"/>
                </a:solidFill>
                <a:latin typeface="Poppins"/>
              </a:rPr>
              <a:t> Examples include collaboration or  subaward  documents</a:t>
            </a:r>
          </a:p>
        </p:txBody>
      </p:sp>
      <p:grpSp>
        <p:nvGrpSpPr>
          <p:cNvPr name="Group 46" id="46"/>
          <p:cNvGrpSpPr/>
          <p:nvPr/>
        </p:nvGrpSpPr>
        <p:grpSpPr>
          <a:xfrm rot="0">
            <a:off x="5690950" y="6200857"/>
            <a:ext cx="4826469" cy="2644843"/>
            <a:chOff x="0" y="0"/>
            <a:chExt cx="1638616" cy="897941"/>
          </a:xfrm>
        </p:grpSpPr>
        <p:sp>
          <p:nvSpPr>
            <p:cNvPr name="Freeform 47" id="47">
              <a:extLst>
                <a:ext uri="{C183D7F6-B498-43B3-948B-1728B52AA6E4}">
                  <adec:decorative xmlns:adec="http://schemas.microsoft.com/office/drawing/2017/decorative" val="1"/>
                </a:ext>
              </a:extLst>
            </p:cNvPr>
            <p:cNvSpPr/>
            <p:nvPr/>
          </p:nvSpPr>
          <p:spPr>
            <a:xfrm flipH="false" flipV="false" rot="0">
              <a:off x="2651" y="0"/>
              <a:ext cx="1633314" cy="897941"/>
            </a:xfrm>
            <a:custGeom>
              <a:avLst/>
              <a:gdLst/>
              <a:ahLst/>
              <a:cxnLst/>
              <a:rect r="r" b="b" t="t" l="l"/>
              <a:pathLst>
                <a:path h="897941" w="1633314">
                  <a:moveTo>
                    <a:pt x="1628690" y="465045"/>
                  </a:moveTo>
                  <a:lnTo>
                    <a:pt x="1440040" y="881866"/>
                  </a:lnTo>
                  <a:cubicBezTo>
                    <a:pt x="1435611" y="891653"/>
                    <a:pt x="1425863" y="897941"/>
                    <a:pt x="1415120" y="897941"/>
                  </a:cubicBezTo>
                  <a:lnTo>
                    <a:pt x="218194" y="897941"/>
                  </a:lnTo>
                  <a:cubicBezTo>
                    <a:pt x="207451" y="897941"/>
                    <a:pt x="197703" y="891653"/>
                    <a:pt x="193274" y="881866"/>
                  </a:cubicBezTo>
                  <a:lnTo>
                    <a:pt x="4624" y="465045"/>
                  </a:lnTo>
                  <a:cubicBezTo>
                    <a:pt x="0" y="454827"/>
                    <a:pt x="0" y="443113"/>
                    <a:pt x="4624" y="432895"/>
                  </a:cubicBezTo>
                  <a:lnTo>
                    <a:pt x="193274" y="16075"/>
                  </a:lnTo>
                  <a:cubicBezTo>
                    <a:pt x="197703" y="6288"/>
                    <a:pt x="207451" y="0"/>
                    <a:pt x="218194" y="0"/>
                  </a:cubicBezTo>
                  <a:lnTo>
                    <a:pt x="1415120" y="0"/>
                  </a:lnTo>
                  <a:cubicBezTo>
                    <a:pt x="1425863" y="0"/>
                    <a:pt x="1435611" y="6288"/>
                    <a:pt x="1440040" y="16075"/>
                  </a:cubicBezTo>
                  <a:lnTo>
                    <a:pt x="1628690" y="432895"/>
                  </a:lnTo>
                  <a:cubicBezTo>
                    <a:pt x="1633314" y="443113"/>
                    <a:pt x="1633314" y="454827"/>
                    <a:pt x="1628690" y="465045"/>
                  </a:cubicBezTo>
                  <a:close/>
                </a:path>
              </a:pathLst>
            </a:custGeom>
            <a:solidFill>
              <a:srgbClr val="00ADEF"/>
            </a:solidFill>
          </p:spPr>
        </p:sp>
        <p:sp>
          <p:nvSpPr>
            <p:cNvPr name="TextBox 48" id="48"/>
            <p:cNvSpPr txBox="true"/>
            <p:nvPr/>
          </p:nvSpPr>
          <p:spPr>
            <a:xfrm>
              <a:off x="114300" y="19050"/>
              <a:ext cx="1410016" cy="878891"/>
            </a:xfrm>
            <a:prstGeom prst="rect">
              <a:avLst/>
            </a:prstGeom>
          </p:spPr>
          <p:txBody>
            <a:bodyPr anchor="ctr" rtlCol="false" tIns="50800" lIns="50800" bIns="50800" rIns="50800"/>
            <a:lstStyle/>
            <a:p>
              <a:pPr algn="ctr">
                <a:lnSpc>
                  <a:spcPts val="2376"/>
                </a:lnSpc>
              </a:pPr>
            </a:p>
          </p:txBody>
        </p:sp>
      </p:grpSp>
      <p:sp>
        <p:nvSpPr>
          <p:cNvPr name="TextBox 49" id="49"/>
          <p:cNvSpPr txBox="true"/>
          <p:nvPr/>
        </p:nvSpPr>
        <p:spPr>
          <a:xfrm rot="0">
            <a:off x="6278332" y="6316695"/>
            <a:ext cx="843479" cy="528093"/>
          </a:xfrm>
          <a:prstGeom prst="rect">
            <a:avLst/>
          </a:prstGeom>
        </p:spPr>
        <p:txBody>
          <a:bodyPr anchor="t" rtlCol="false" tIns="0" lIns="0" bIns="0" rIns="0">
            <a:spAutoFit/>
          </a:bodyPr>
          <a:lstStyle/>
          <a:p>
            <a:pPr algn="l">
              <a:lnSpc>
                <a:spcPts val="4128"/>
              </a:lnSpc>
            </a:pPr>
            <a:r>
              <a:rPr lang="en-US" sz="2948">
                <a:solidFill>
                  <a:srgbClr val="FFFFFF"/>
                </a:solidFill>
                <a:latin typeface="Poppins Semi-Bold"/>
              </a:rPr>
              <a:t>5</a:t>
            </a:r>
          </a:p>
        </p:txBody>
      </p:sp>
      <p:sp>
        <p:nvSpPr>
          <p:cNvPr name="TextBox 50" id="50"/>
          <p:cNvSpPr txBox="true"/>
          <p:nvPr/>
        </p:nvSpPr>
        <p:spPr>
          <a:xfrm rot="0">
            <a:off x="6258664" y="6796626"/>
            <a:ext cx="4519583" cy="375877"/>
          </a:xfrm>
          <a:prstGeom prst="rect">
            <a:avLst/>
          </a:prstGeom>
        </p:spPr>
        <p:txBody>
          <a:bodyPr anchor="t" rtlCol="false" tIns="0" lIns="0" bIns="0" rIns="0">
            <a:spAutoFit/>
          </a:bodyPr>
          <a:lstStyle/>
          <a:p>
            <a:pPr algn="l">
              <a:lnSpc>
                <a:spcPts val="2907"/>
              </a:lnSpc>
            </a:pPr>
            <a:r>
              <a:rPr lang="en-US" sz="2076">
                <a:solidFill>
                  <a:srgbClr val="FFFFFF"/>
                </a:solidFill>
                <a:latin typeface="Poppins Semi-Bold"/>
              </a:rPr>
              <a:t>APPROVED BUDGET</a:t>
            </a:r>
          </a:p>
        </p:txBody>
      </p:sp>
      <p:sp>
        <p:nvSpPr>
          <p:cNvPr name="TextBox 51" id="51"/>
          <p:cNvSpPr txBox="true"/>
          <p:nvPr/>
        </p:nvSpPr>
        <p:spPr>
          <a:xfrm rot="0">
            <a:off x="6348148" y="7560467"/>
            <a:ext cx="3512072" cy="590550"/>
          </a:xfrm>
          <a:prstGeom prst="rect">
            <a:avLst/>
          </a:prstGeom>
        </p:spPr>
        <p:txBody>
          <a:bodyPr anchor="t" rtlCol="false" tIns="0" lIns="0" bIns="0" rIns="0">
            <a:spAutoFit/>
          </a:bodyPr>
          <a:lstStyle/>
          <a:p>
            <a:pPr algn="ctr">
              <a:lnSpc>
                <a:spcPts val="2278"/>
              </a:lnSpc>
            </a:pPr>
            <a:r>
              <a:rPr lang="en-US" sz="1898">
                <a:solidFill>
                  <a:srgbClr val="FFFFFF"/>
                </a:solidFill>
                <a:latin typeface="Poppins"/>
              </a:rPr>
              <a:t>Confer with your grant accountant in Fiscal Services</a:t>
            </a:r>
          </a:p>
        </p:txBody>
      </p:sp>
      <p:grpSp>
        <p:nvGrpSpPr>
          <p:cNvPr name="Group 52" id="52"/>
          <p:cNvGrpSpPr/>
          <p:nvPr/>
        </p:nvGrpSpPr>
        <p:grpSpPr>
          <a:xfrm rot="0">
            <a:off x="220866" y="8845700"/>
            <a:ext cx="5647250" cy="1663437"/>
            <a:chOff x="0" y="0"/>
            <a:chExt cx="7529667" cy="2217916"/>
          </a:xfrm>
        </p:grpSpPr>
        <p:sp>
          <p:nvSpPr>
            <p:cNvPr name="Freeform 53" id="53" descr="Santa Monica College"/>
            <p:cNvSpPr/>
            <p:nvPr/>
          </p:nvSpPr>
          <p:spPr>
            <a:xfrm flipH="false" flipV="false" rot="0">
              <a:off x="0" y="0"/>
              <a:ext cx="1713844" cy="2217916"/>
            </a:xfrm>
            <a:custGeom>
              <a:avLst/>
              <a:gdLst/>
              <a:ahLst/>
              <a:cxnLst/>
              <a:rect r="r" b="b" t="t" l="l"/>
              <a:pathLst>
                <a:path h="2217916" w="1713844">
                  <a:moveTo>
                    <a:pt x="0" y="0"/>
                  </a:moveTo>
                  <a:lnTo>
                    <a:pt x="1713844" y="0"/>
                  </a:lnTo>
                  <a:lnTo>
                    <a:pt x="1713844" y="2217916"/>
                  </a:lnTo>
                  <a:lnTo>
                    <a:pt x="0" y="2217916"/>
                  </a:lnTo>
                  <a:lnTo>
                    <a:pt x="0" y="0"/>
                  </a:lnTo>
                  <a:close/>
                </a:path>
              </a:pathLst>
            </a:custGeom>
            <a:blipFill>
              <a:blip r:embed="rId4"/>
              <a:stretch>
                <a:fillRect l="0" t="0" r="0" b="0"/>
              </a:stretch>
            </a:blipFill>
          </p:spPr>
        </p:sp>
        <p:sp>
          <p:nvSpPr>
            <p:cNvPr name="TextBox 54" id="54"/>
            <p:cNvSpPr txBox="true"/>
            <p:nvPr/>
          </p:nvSpPr>
          <p:spPr>
            <a:xfrm rot="0">
              <a:off x="1954132" y="844196"/>
              <a:ext cx="5575535" cy="290267"/>
            </a:xfrm>
            <a:prstGeom prst="rect">
              <a:avLst/>
            </a:prstGeom>
          </p:spPr>
          <p:txBody>
            <a:bodyPr anchor="t" rtlCol="false" tIns="0" lIns="0" bIns="0" rIns="0">
              <a:spAutoFit/>
            </a:bodyPr>
            <a:lstStyle/>
            <a:p>
              <a:pPr algn="l">
                <a:lnSpc>
                  <a:spcPts val="1542"/>
                </a:lnSpc>
              </a:pPr>
              <a:r>
                <a:rPr lang="en-US" sz="1542">
                  <a:solidFill>
                    <a:srgbClr val="000B5D"/>
                  </a:solidFill>
                  <a:latin typeface="Poppins Bold"/>
                </a:rPr>
                <a:t>SMC FOUNDATION GRANTS TRAINING 2024</a:t>
              </a:r>
            </a:p>
          </p:txBody>
        </p:sp>
      </p:grpSp>
      <p:sp>
        <p:nvSpPr>
          <p:cNvPr name="TextBox 55" id="55"/>
          <p:cNvSpPr txBox="true"/>
          <p:nvPr/>
        </p:nvSpPr>
        <p:spPr>
          <a:xfrm rot="0">
            <a:off x="17877490" y="128784"/>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0" y="8772325"/>
            <a:ext cx="18288000" cy="1280160"/>
          </a:xfrm>
          <a:custGeom>
            <a:avLst/>
            <a:gdLst/>
            <a:ahLst/>
            <a:cxnLst/>
            <a:rect r="r" b="b" t="t" l="l"/>
            <a:pathLst>
              <a:path h="1280160" w="18288000">
                <a:moveTo>
                  <a:pt x="0" y="0"/>
                </a:moveTo>
                <a:lnTo>
                  <a:pt x="18288000" y="0"/>
                </a:lnTo>
                <a:lnTo>
                  <a:pt x="18288000" y="1280160"/>
                </a:lnTo>
                <a:lnTo>
                  <a:pt x="0" y="128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false" rot="0">
            <a:off x="16587958" y="-41345"/>
            <a:ext cx="1342685" cy="10328345"/>
          </a:xfrm>
          <a:custGeom>
            <a:avLst/>
            <a:gdLst/>
            <a:ahLst/>
            <a:cxnLst/>
            <a:rect r="r" b="b" t="t" l="l"/>
            <a:pathLst>
              <a:path h="10328345" w="1342685">
                <a:moveTo>
                  <a:pt x="0" y="0"/>
                </a:moveTo>
                <a:lnTo>
                  <a:pt x="1342684" y="0"/>
                </a:lnTo>
                <a:lnTo>
                  <a:pt x="1342684" y="10328345"/>
                </a:lnTo>
                <a:lnTo>
                  <a:pt x="0" y="103283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descr="This is an image of a sample agenda item for Board of Trustees approval. "/>
          <p:cNvSpPr/>
          <p:nvPr/>
        </p:nvSpPr>
        <p:spPr>
          <a:xfrm flipH="false" flipV="false" rot="0">
            <a:off x="9289377" y="190877"/>
            <a:ext cx="8115300" cy="9975107"/>
          </a:xfrm>
          <a:custGeom>
            <a:avLst/>
            <a:gdLst/>
            <a:ahLst/>
            <a:cxnLst/>
            <a:rect r="r" b="b" t="t" l="l"/>
            <a:pathLst>
              <a:path h="9975107" w="8115300">
                <a:moveTo>
                  <a:pt x="0" y="0"/>
                </a:moveTo>
                <a:lnTo>
                  <a:pt x="8115300" y="0"/>
                </a:lnTo>
                <a:lnTo>
                  <a:pt x="8115300" y="9975107"/>
                </a:lnTo>
                <a:lnTo>
                  <a:pt x="0" y="9975107"/>
                </a:lnTo>
                <a:lnTo>
                  <a:pt x="0" y="0"/>
                </a:lnTo>
                <a:close/>
              </a:path>
            </a:pathLst>
          </a:custGeom>
          <a:blipFill>
            <a:blip r:embed="rId7"/>
            <a:stretch>
              <a:fillRect l="0" t="-2991" r="0" b="-2291"/>
            </a:stretch>
          </a:blipFill>
          <a:ln w="38100" cap="sq">
            <a:solidFill>
              <a:srgbClr val="000000"/>
            </a:solidFill>
            <a:prstDash val="solid"/>
            <a:miter/>
          </a:ln>
        </p:spPr>
      </p:sp>
      <p:sp>
        <p:nvSpPr>
          <p:cNvPr name="Freeform 5" id="5" descr="This is an image of a number one inside a red circle, indicating the information explained in the slide's numbered bullet point list. "/>
          <p:cNvSpPr/>
          <p:nvPr/>
        </p:nvSpPr>
        <p:spPr>
          <a:xfrm flipH="false" flipV="false" rot="0">
            <a:off x="16390594" y="499550"/>
            <a:ext cx="394727" cy="394727"/>
          </a:xfrm>
          <a:custGeom>
            <a:avLst/>
            <a:gdLst/>
            <a:ahLst/>
            <a:cxnLst/>
            <a:rect r="r" b="b" t="t" l="l"/>
            <a:pathLst>
              <a:path h="394727" w="394727">
                <a:moveTo>
                  <a:pt x="0" y="0"/>
                </a:moveTo>
                <a:lnTo>
                  <a:pt x="394727" y="0"/>
                </a:lnTo>
                <a:lnTo>
                  <a:pt x="394727" y="394727"/>
                </a:lnTo>
                <a:lnTo>
                  <a:pt x="0" y="3947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descr="This is an image of a number two inside a red circle, indicating the information explained in the slide's numbered bullet point list. "/>
          <p:cNvSpPr/>
          <p:nvPr/>
        </p:nvSpPr>
        <p:spPr>
          <a:xfrm flipH="false" flipV="false" rot="0">
            <a:off x="9550946" y="1745220"/>
            <a:ext cx="412192" cy="412192"/>
          </a:xfrm>
          <a:custGeom>
            <a:avLst/>
            <a:gdLst/>
            <a:ahLst/>
            <a:cxnLst/>
            <a:rect r="r" b="b" t="t" l="l"/>
            <a:pathLst>
              <a:path h="412192" w="412192">
                <a:moveTo>
                  <a:pt x="0" y="0"/>
                </a:moveTo>
                <a:lnTo>
                  <a:pt x="412192" y="0"/>
                </a:lnTo>
                <a:lnTo>
                  <a:pt x="412192" y="412192"/>
                </a:lnTo>
                <a:lnTo>
                  <a:pt x="0" y="4121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descr="This is an image of a number three inside a red circle, indicating the information explained in the slide's numbered bullet point list. "/>
          <p:cNvSpPr/>
          <p:nvPr/>
        </p:nvSpPr>
        <p:spPr>
          <a:xfrm flipH="false" flipV="false" rot="0">
            <a:off x="9550946" y="2984203"/>
            <a:ext cx="412192" cy="412192"/>
          </a:xfrm>
          <a:custGeom>
            <a:avLst/>
            <a:gdLst/>
            <a:ahLst/>
            <a:cxnLst/>
            <a:rect r="r" b="b" t="t" l="l"/>
            <a:pathLst>
              <a:path h="412192" w="412192">
                <a:moveTo>
                  <a:pt x="0" y="0"/>
                </a:moveTo>
                <a:lnTo>
                  <a:pt x="412192" y="0"/>
                </a:lnTo>
                <a:lnTo>
                  <a:pt x="412192" y="412192"/>
                </a:lnTo>
                <a:lnTo>
                  <a:pt x="0" y="41219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descr="This is an image of a number four inside a red circle, indicating the information explained in the slide's numbered bullet point list. "/>
          <p:cNvSpPr/>
          <p:nvPr/>
        </p:nvSpPr>
        <p:spPr>
          <a:xfrm flipH="false" flipV="false" rot="0">
            <a:off x="10974562" y="4701923"/>
            <a:ext cx="420905" cy="420905"/>
          </a:xfrm>
          <a:custGeom>
            <a:avLst/>
            <a:gdLst/>
            <a:ahLst/>
            <a:cxnLst/>
            <a:rect r="r" b="b" t="t" l="l"/>
            <a:pathLst>
              <a:path h="420905" w="420905">
                <a:moveTo>
                  <a:pt x="0" y="0"/>
                </a:moveTo>
                <a:lnTo>
                  <a:pt x="420905" y="0"/>
                </a:lnTo>
                <a:lnTo>
                  <a:pt x="420905" y="420905"/>
                </a:lnTo>
                <a:lnTo>
                  <a:pt x="0" y="4209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descr="This is an image of a number five inside a red circle, indicating the information explained in the slide's numbered bullet point list. "/>
          <p:cNvSpPr/>
          <p:nvPr/>
        </p:nvSpPr>
        <p:spPr>
          <a:xfrm flipH="false" flipV="false" rot="0">
            <a:off x="11187834" y="7471105"/>
            <a:ext cx="415266" cy="415266"/>
          </a:xfrm>
          <a:custGeom>
            <a:avLst/>
            <a:gdLst/>
            <a:ahLst/>
            <a:cxnLst/>
            <a:rect r="r" b="b" t="t" l="l"/>
            <a:pathLst>
              <a:path h="415266" w="415266">
                <a:moveTo>
                  <a:pt x="0" y="0"/>
                </a:moveTo>
                <a:lnTo>
                  <a:pt x="415266" y="0"/>
                </a:lnTo>
                <a:lnTo>
                  <a:pt x="415266" y="415266"/>
                </a:lnTo>
                <a:lnTo>
                  <a:pt x="0" y="41526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0" id="10"/>
          <p:cNvGrpSpPr/>
          <p:nvPr/>
        </p:nvGrpSpPr>
        <p:grpSpPr>
          <a:xfrm rot="0">
            <a:off x="452348" y="8979958"/>
            <a:ext cx="5922105" cy="968746"/>
            <a:chOff x="0" y="0"/>
            <a:chExt cx="7896140" cy="1291661"/>
          </a:xfrm>
        </p:grpSpPr>
        <p:sp>
          <p:nvSpPr>
            <p:cNvPr name="Freeform 11" id="11"/>
            <p:cNvSpPr/>
            <p:nvPr/>
          </p:nvSpPr>
          <p:spPr>
            <a:xfrm flipH="false" flipV="false" rot="0">
              <a:off x="0" y="0"/>
              <a:ext cx="1500155" cy="1291661"/>
            </a:xfrm>
            <a:custGeom>
              <a:avLst/>
              <a:gdLst/>
              <a:ahLst/>
              <a:cxnLst/>
              <a:rect r="r" b="b" t="t" l="l"/>
              <a:pathLst>
                <a:path h="1291661" w="1500155">
                  <a:moveTo>
                    <a:pt x="0" y="0"/>
                  </a:moveTo>
                  <a:lnTo>
                    <a:pt x="1500155" y="0"/>
                  </a:lnTo>
                  <a:lnTo>
                    <a:pt x="1500155" y="1291661"/>
                  </a:lnTo>
                  <a:lnTo>
                    <a:pt x="0" y="1291661"/>
                  </a:lnTo>
                  <a:lnTo>
                    <a:pt x="0" y="0"/>
                  </a:lnTo>
                  <a:close/>
                </a:path>
              </a:pathLst>
            </a:custGeom>
            <a:blipFill>
              <a:blip r:embed="rId18"/>
              <a:stretch>
                <a:fillRect l="0" t="0" r="0" b="0"/>
              </a:stretch>
            </a:blipFill>
          </p:spPr>
        </p:sp>
        <p:sp>
          <p:nvSpPr>
            <p:cNvPr name="TextBox 12" id="12"/>
            <p:cNvSpPr txBox="true"/>
            <p:nvPr/>
          </p:nvSpPr>
          <p:spPr>
            <a:xfrm rot="0">
              <a:off x="1836733" y="457497"/>
              <a:ext cx="6059406" cy="265677"/>
            </a:xfrm>
            <a:prstGeom prst="rect">
              <a:avLst/>
            </a:prstGeom>
          </p:spPr>
          <p:txBody>
            <a:bodyPr anchor="t" rtlCol="false" tIns="0" lIns="0" bIns="0" rIns="0">
              <a:spAutoFit/>
            </a:bodyPr>
            <a:lstStyle/>
            <a:p>
              <a:pPr algn="l">
                <a:lnSpc>
                  <a:spcPts val="1376"/>
                </a:lnSpc>
              </a:pPr>
              <a:r>
                <a:rPr lang="en-US" sz="1376">
                  <a:solidFill>
                    <a:srgbClr val="FFFFFF"/>
                  </a:solidFill>
                  <a:latin typeface="Poppins Bold"/>
                </a:rPr>
                <a:t>SMC FOUNDATION GRANTS TRAINING 2024</a:t>
              </a:r>
            </a:p>
          </p:txBody>
        </p:sp>
      </p:grpSp>
      <p:sp>
        <p:nvSpPr>
          <p:cNvPr name="TextBox 13" id="13"/>
          <p:cNvSpPr txBox="true"/>
          <p:nvPr/>
        </p:nvSpPr>
        <p:spPr>
          <a:xfrm rot="0">
            <a:off x="452348" y="284677"/>
            <a:ext cx="8184755" cy="1181100"/>
          </a:xfrm>
          <a:prstGeom prst="rect">
            <a:avLst/>
          </a:prstGeom>
        </p:spPr>
        <p:txBody>
          <a:bodyPr anchor="t" rtlCol="false" tIns="0" lIns="0" bIns="0" rIns="0">
            <a:spAutoFit/>
          </a:bodyPr>
          <a:lstStyle/>
          <a:p>
            <a:pPr algn="l" marL="0" indent="0" lvl="0">
              <a:lnSpc>
                <a:spcPts val="4560"/>
              </a:lnSpc>
              <a:spcBef>
                <a:spcPct val="0"/>
              </a:spcBef>
            </a:pPr>
            <a:r>
              <a:rPr lang="en-US" sz="3800">
                <a:solidFill>
                  <a:srgbClr val="000B5D"/>
                </a:solidFill>
                <a:latin typeface="Poppins Bold"/>
              </a:rPr>
              <a:t>COMPLETING THE AGENDA ITEM TEMPLATE FOR BOT APPROVAL:</a:t>
            </a:r>
          </a:p>
        </p:txBody>
      </p:sp>
      <p:sp>
        <p:nvSpPr>
          <p:cNvPr name="TextBox 14" id="14"/>
          <p:cNvSpPr txBox="true"/>
          <p:nvPr/>
        </p:nvSpPr>
        <p:spPr>
          <a:xfrm rot="0">
            <a:off x="17714052" y="157359"/>
            <a:ext cx="113109" cy="283210"/>
          </a:xfrm>
          <a:prstGeom prst="rect">
            <a:avLst/>
          </a:prstGeom>
        </p:spPr>
        <p:txBody>
          <a:bodyPr anchor="t" rtlCol="false" tIns="0" lIns="0" bIns="0" rIns="0">
            <a:spAutoFit/>
          </a:bodyPr>
          <a:lstStyle/>
          <a:p>
            <a:pPr algn="ctr">
              <a:lnSpc>
                <a:spcPts val="2239"/>
              </a:lnSpc>
            </a:pPr>
            <a:r>
              <a:rPr lang="en-US" sz="1599">
                <a:solidFill>
                  <a:srgbClr val="000B5D"/>
                </a:solidFill>
                <a:latin typeface="Arimo Bold"/>
              </a:rPr>
              <a:t>9</a:t>
            </a:r>
          </a:p>
        </p:txBody>
      </p:sp>
      <p:sp>
        <p:nvSpPr>
          <p:cNvPr name="TextBox 15" id="15"/>
          <p:cNvSpPr txBox="true"/>
          <p:nvPr/>
        </p:nvSpPr>
        <p:spPr>
          <a:xfrm rot="0">
            <a:off x="452348" y="2309451"/>
            <a:ext cx="8527655" cy="420299"/>
          </a:xfrm>
          <a:prstGeom prst="rect">
            <a:avLst/>
          </a:prstGeom>
        </p:spPr>
        <p:txBody>
          <a:bodyPr anchor="t" rtlCol="false" tIns="0" lIns="0" bIns="0" rIns="0">
            <a:spAutoFit/>
          </a:bodyPr>
          <a:lstStyle/>
          <a:p>
            <a:pPr algn="l">
              <a:lnSpc>
                <a:spcPts val="3327"/>
              </a:lnSpc>
            </a:pPr>
            <a:r>
              <a:rPr lang="en-US" sz="2218">
                <a:solidFill>
                  <a:srgbClr val="000B5D"/>
                </a:solidFill>
                <a:latin typeface="Poppins Bold"/>
              </a:rPr>
              <a:t>1. Date that your award will be included on the BOT agenda</a:t>
            </a:r>
          </a:p>
        </p:txBody>
      </p:sp>
      <p:sp>
        <p:nvSpPr>
          <p:cNvPr name="TextBox 16" id="16"/>
          <p:cNvSpPr txBox="true"/>
          <p:nvPr/>
        </p:nvSpPr>
        <p:spPr>
          <a:xfrm rot="0">
            <a:off x="452348" y="3577475"/>
            <a:ext cx="8376872" cy="839399"/>
          </a:xfrm>
          <a:prstGeom prst="rect">
            <a:avLst/>
          </a:prstGeom>
        </p:spPr>
        <p:txBody>
          <a:bodyPr anchor="t" rtlCol="false" tIns="0" lIns="0" bIns="0" rIns="0">
            <a:spAutoFit/>
          </a:bodyPr>
          <a:lstStyle/>
          <a:p>
            <a:pPr algn="l">
              <a:lnSpc>
                <a:spcPts val="3327"/>
              </a:lnSpc>
            </a:pPr>
            <a:r>
              <a:rPr lang="en-US" sz="2218">
                <a:solidFill>
                  <a:srgbClr val="000B5D"/>
                </a:solidFill>
                <a:latin typeface="Poppins Bold"/>
              </a:rPr>
              <a:t>2. Your area Vice President, Director of Business Services, and Vice President of Business and Administration</a:t>
            </a:r>
          </a:p>
        </p:txBody>
      </p:sp>
      <p:sp>
        <p:nvSpPr>
          <p:cNvPr name="TextBox 17" id="17"/>
          <p:cNvSpPr txBox="true"/>
          <p:nvPr/>
        </p:nvSpPr>
        <p:spPr>
          <a:xfrm rot="0">
            <a:off x="452348" y="5264599"/>
            <a:ext cx="8376872" cy="839399"/>
          </a:xfrm>
          <a:prstGeom prst="rect">
            <a:avLst/>
          </a:prstGeom>
        </p:spPr>
        <p:txBody>
          <a:bodyPr anchor="t" rtlCol="false" tIns="0" lIns="0" bIns="0" rIns="0">
            <a:spAutoFit/>
          </a:bodyPr>
          <a:lstStyle/>
          <a:p>
            <a:pPr algn="l">
              <a:lnSpc>
                <a:spcPts val="3327"/>
              </a:lnSpc>
            </a:pPr>
            <a:r>
              <a:rPr lang="en-US" sz="2218">
                <a:solidFill>
                  <a:srgbClr val="000B5D"/>
                </a:solidFill>
                <a:latin typeface="Poppins Bold"/>
              </a:rPr>
              <a:t>3. The title of the grant, granting agency, amount of award, and perfomance period </a:t>
            </a:r>
          </a:p>
        </p:txBody>
      </p:sp>
      <p:sp>
        <p:nvSpPr>
          <p:cNvPr name="TextBox 18" id="18"/>
          <p:cNvSpPr txBox="true"/>
          <p:nvPr/>
        </p:nvSpPr>
        <p:spPr>
          <a:xfrm rot="0">
            <a:off x="452348" y="6532622"/>
            <a:ext cx="8376872" cy="420299"/>
          </a:xfrm>
          <a:prstGeom prst="rect">
            <a:avLst/>
          </a:prstGeom>
        </p:spPr>
        <p:txBody>
          <a:bodyPr anchor="t" rtlCol="false" tIns="0" lIns="0" bIns="0" rIns="0">
            <a:spAutoFit/>
          </a:bodyPr>
          <a:lstStyle/>
          <a:p>
            <a:pPr algn="l">
              <a:lnSpc>
                <a:spcPts val="3327"/>
              </a:lnSpc>
            </a:pPr>
            <a:r>
              <a:rPr lang="en-US" sz="2218">
                <a:solidFill>
                  <a:srgbClr val="000B5D"/>
                </a:solidFill>
                <a:latin typeface="Poppins Bold"/>
              </a:rPr>
              <a:t>4. A brief summary detailing the purpose of the grant</a:t>
            </a:r>
          </a:p>
        </p:txBody>
      </p:sp>
      <p:sp>
        <p:nvSpPr>
          <p:cNvPr name="TextBox 19" id="19"/>
          <p:cNvSpPr txBox="true"/>
          <p:nvPr/>
        </p:nvSpPr>
        <p:spPr>
          <a:xfrm rot="0">
            <a:off x="452348" y="7800646"/>
            <a:ext cx="8376872" cy="420299"/>
          </a:xfrm>
          <a:prstGeom prst="rect">
            <a:avLst/>
          </a:prstGeom>
        </p:spPr>
        <p:txBody>
          <a:bodyPr anchor="t" rtlCol="false" tIns="0" lIns="0" bIns="0" rIns="0">
            <a:spAutoFit/>
          </a:bodyPr>
          <a:lstStyle/>
          <a:p>
            <a:pPr algn="l">
              <a:lnSpc>
                <a:spcPts val="3327"/>
              </a:lnSpc>
            </a:pPr>
            <a:r>
              <a:rPr lang="en-US" sz="2218">
                <a:solidFill>
                  <a:srgbClr val="000B5D"/>
                </a:solidFill>
                <a:latin typeface="Poppins Bold"/>
              </a:rPr>
              <a:t>5. Expenditure code details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DAGBkXYlscg</dc:identifier>
  <dcterms:modified xsi:type="dcterms:W3CDTF">2011-08-01T06:04:30Z</dcterms:modified>
  <cp:revision>1</cp:revision>
  <dc:title>Draft 4_SMC Grant Management: Getting Started Training </dc:title>
</cp:coreProperties>
</file>