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1"/>
  </p:notesMasterIdLst>
  <p:sldIdLst>
    <p:sldId id="256" r:id="rId2"/>
    <p:sldId id="257" r:id="rId3"/>
    <p:sldId id="279" r:id="rId4"/>
    <p:sldId id="278" r:id="rId5"/>
    <p:sldId id="258" r:id="rId6"/>
    <p:sldId id="281" r:id="rId7"/>
    <p:sldId id="280" r:id="rId8"/>
    <p:sldId id="259" r:id="rId9"/>
    <p:sldId id="260" r:id="rId10"/>
    <p:sldId id="261" r:id="rId11"/>
    <p:sldId id="262" r:id="rId12"/>
    <p:sldId id="263" r:id="rId13"/>
    <p:sldId id="264" r:id="rId14"/>
    <p:sldId id="282" r:id="rId15"/>
    <p:sldId id="265" r:id="rId16"/>
    <p:sldId id="266" r:id="rId17"/>
    <p:sldId id="267" r:id="rId18"/>
    <p:sldId id="283" r:id="rId19"/>
    <p:sldId id="268" r:id="rId20"/>
    <p:sldId id="269" r:id="rId21"/>
    <p:sldId id="270" r:id="rId22"/>
    <p:sldId id="271" r:id="rId23"/>
    <p:sldId id="272" r:id="rId24"/>
    <p:sldId id="273" r:id="rId25"/>
    <p:sldId id="284" r:id="rId26"/>
    <p:sldId id="274" r:id="rId27"/>
    <p:sldId id="275" r:id="rId28"/>
    <p:sldId id="276" r:id="rId29"/>
    <p:sldId id="277" r:id="rId3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633"/>
    <p:restoredTop sz="94737"/>
  </p:normalViewPr>
  <p:slideViewPr>
    <p:cSldViewPr snapToGrid="0">
      <p:cViewPr varScale="1">
        <p:scale>
          <a:sx n="96" d="100"/>
          <a:sy n="96" d="100"/>
        </p:scale>
        <p:origin x="498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349E4F-B791-42DC-9BC7-B3DC16B8061D}" type="datetimeFigureOut">
              <a:rPr lang="en-US" smtClean="0"/>
              <a:t>3/16/2023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559E41-6DF6-423F-AA4A-3B177F30C0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7037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559E41-6DF6-423F-AA4A-3B177F30C0B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1102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559E41-6DF6-423F-AA4A-3B177F30C0B0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19505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74625B42-6E77-4894-B563-1C65C5EC787D}" type="datetimeFigureOut">
              <a:rPr lang="en-US" smtClean="0"/>
              <a:t>3/16/2023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A2617EEE-2011-482F-91F8-7F3E0EA45B58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352910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625B42-6E77-4894-B563-1C65C5EC787D}" type="datetimeFigureOut">
              <a:rPr lang="en-US" smtClean="0"/>
              <a:t>3/16/2023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17EEE-2011-482F-91F8-7F3E0EA45B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8334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625B42-6E77-4894-B563-1C65C5EC787D}" type="datetimeFigureOut">
              <a:rPr lang="en-US" smtClean="0"/>
              <a:t>3/16/2023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17EEE-2011-482F-91F8-7F3E0EA45B58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307836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625B42-6E77-4894-B563-1C65C5EC787D}" type="datetimeFigureOut">
              <a:rPr lang="en-US" smtClean="0"/>
              <a:t>3/16/2023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17EEE-2011-482F-91F8-7F3E0EA45B58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680025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625B42-6E77-4894-B563-1C65C5EC787D}" type="datetimeFigureOut">
              <a:rPr lang="en-US" smtClean="0"/>
              <a:t>3/16/2023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17EEE-2011-482F-91F8-7F3E0EA45B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56506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625B42-6E77-4894-B563-1C65C5EC787D}" type="datetimeFigureOut">
              <a:rPr lang="en-US" smtClean="0"/>
              <a:t>3/16/2023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17EEE-2011-482F-91F8-7F3E0EA45B58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913524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625B42-6E77-4894-B563-1C65C5EC787D}" type="datetimeFigureOut">
              <a:rPr lang="en-US" smtClean="0"/>
              <a:t>3/16/2023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17EEE-2011-482F-91F8-7F3E0EA45B58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8325748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625B42-6E77-4894-B563-1C65C5EC787D}" type="datetimeFigureOut">
              <a:rPr lang="en-US" smtClean="0"/>
              <a:t>3/16/2023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17EEE-2011-482F-91F8-7F3E0EA45B58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8362314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625B42-6E77-4894-B563-1C65C5EC787D}" type="datetimeFigureOut">
              <a:rPr lang="en-US" smtClean="0"/>
              <a:t>3/16/2023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17EEE-2011-482F-91F8-7F3E0EA45B58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236714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625B42-6E77-4894-B563-1C65C5EC787D}" type="datetimeFigureOut">
              <a:rPr lang="en-US" smtClean="0"/>
              <a:t>3/16/2023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17EEE-2011-482F-91F8-7F3E0EA45B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37329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625B42-6E77-4894-B563-1C65C5EC787D}" type="datetimeFigureOut">
              <a:rPr lang="en-US" smtClean="0"/>
              <a:t>3/16/2023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17EEE-2011-482F-91F8-7F3E0EA45B58}" type="slidenum">
              <a:rPr lang="en-US" smtClean="0"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560280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625B42-6E77-4894-B563-1C65C5EC787D}" type="datetimeFigureOut">
              <a:rPr lang="en-US" smtClean="0"/>
              <a:t>3/16/2023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17EEE-2011-482F-91F8-7F3E0EA45B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86049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625B42-6E77-4894-B563-1C65C5EC787D}" type="datetimeFigureOut">
              <a:rPr lang="en-US" smtClean="0"/>
              <a:t>3/16/2023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17EEE-2011-482F-91F8-7F3E0EA45B58}" type="slidenum">
              <a:rPr lang="en-US" smtClean="0"/>
              <a:t>‹#›</a:t>
            </a:fld>
            <a:endParaRPr lang="en-US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255817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625B42-6E77-4894-B563-1C65C5EC787D}" type="datetimeFigureOut">
              <a:rPr lang="en-US" smtClean="0"/>
              <a:t>3/16/2023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17EEE-2011-482F-91F8-7F3E0EA45B58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945886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625B42-6E77-4894-B563-1C65C5EC787D}" type="datetimeFigureOut">
              <a:rPr lang="en-US" smtClean="0"/>
              <a:t>3/16/2023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17EEE-2011-482F-91F8-7F3E0EA45B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20334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625B42-6E77-4894-B563-1C65C5EC787D}" type="datetimeFigureOut">
              <a:rPr lang="en-US" smtClean="0"/>
              <a:t>3/16/2023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17EEE-2011-482F-91F8-7F3E0EA45B58}" type="slidenum">
              <a:rPr lang="en-US" smtClean="0"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467326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625B42-6E77-4894-B563-1C65C5EC787D}" type="datetimeFigureOut">
              <a:rPr lang="en-US" smtClean="0"/>
              <a:t>3/16/2023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17EEE-2011-482F-91F8-7F3E0EA45B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41236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74625B42-6E77-4894-B563-1C65C5EC787D}" type="datetimeFigureOut">
              <a:rPr lang="en-US" smtClean="0"/>
              <a:t>3/16/2023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A2617EEE-2011-482F-91F8-7F3E0EA45B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11997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2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27921" y="3963557"/>
            <a:ext cx="6815669" cy="1320802"/>
          </a:xfrm>
        </p:spPr>
        <p:txBody>
          <a:bodyPr>
            <a:normAutofit/>
          </a:bodyPr>
          <a:lstStyle/>
          <a:p>
            <a:r>
              <a:rPr lang="en-US" sz="2200" b="1" dirty="0"/>
              <a:t>Thursday, March 16, 2023</a:t>
            </a:r>
          </a:p>
          <a:p>
            <a:r>
              <a:rPr lang="en-US" sz="2200" dirty="0"/>
              <a:t>Kathryn E. Jeffery, Ph.D., Superintendent/President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3703" y="1627632"/>
            <a:ext cx="5404104" cy="18013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1970" y="5430492"/>
            <a:ext cx="1266825" cy="1085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5013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4161" y="5193905"/>
            <a:ext cx="1067422" cy="91493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2705" y="1748814"/>
            <a:ext cx="3132069" cy="22371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25098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A FEW HIGHLIGHTS….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…Fall 2023-Present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4161" y="5193905"/>
            <a:ext cx="1067422" cy="914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8896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4294967295"/>
          </p:nvPr>
        </p:nvSpPr>
        <p:spPr>
          <a:xfrm>
            <a:off x="3571542" y="5309660"/>
            <a:ext cx="4836961" cy="56796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600" dirty="0"/>
              <a:t>SMC Malibu is Open!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2848" y="980375"/>
            <a:ext cx="6172200" cy="41148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4161" y="5193905"/>
            <a:ext cx="1067422" cy="914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9397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07" t="18406" r="10014" b="19420"/>
          <a:stretch/>
        </p:blipFill>
        <p:spPr>
          <a:xfrm>
            <a:off x="1743962" y="1406951"/>
            <a:ext cx="3799002" cy="27432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8865" y="1406951"/>
            <a:ext cx="3657600" cy="27432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1776152" y="4892716"/>
            <a:ext cx="86793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(L-R) A Salsa Class and an English Class at SMC Malibu </a:t>
            </a:r>
          </a:p>
          <a:p>
            <a:pPr algn="ctr"/>
            <a:r>
              <a:rPr lang="en-US" sz="2400" b="1" i="1" dirty="0"/>
              <a:t>Photo Credit:</a:t>
            </a:r>
            <a:r>
              <a:rPr lang="en-US" sz="2400" i="1" dirty="0"/>
              <a:t> Carla Brown, Media Resources Asst., SMC Malibu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4161" y="5193905"/>
            <a:ext cx="1067422" cy="914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924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83235" y="4670042"/>
            <a:ext cx="105859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(L-R) A Math Class, students in the Lounge Area, and an Emeritus Drawing Class at SMC Malibu. </a:t>
            </a:r>
          </a:p>
          <a:p>
            <a:pPr algn="ctr"/>
            <a:r>
              <a:rPr lang="en-US" sz="2000" b="1" i="1" dirty="0" smtClean="0"/>
              <a:t>Photo Credit:</a:t>
            </a:r>
            <a:r>
              <a:rPr lang="en-US" sz="2000" i="1" dirty="0" smtClean="0"/>
              <a:t> Carla Brown, Media Resources Asst., SMC Malibu</a:t>
            </a:r>
            <a:endParaRPr lang="en-US" sz="2000" i="1" dirty="0"/>
          </a:p>
        </p:txBody>
      </p:sp>
      <p:pic>
        <p:nvPicPr>
          <p:cNvPr id="6" name="Picture 5" descr="A group of people sitting at desks in a room&#10;&#10;Description automatically generated with medium confidence">
            <a:extLst>
              <a:ext uri="{FF2B5EF4-FFF2-40B4-BE49-F238E27FC236}">
                <a16:creationId xmlns:a16="http://schemas.microsoft.com/office/drawing/2014/main" id="{DCEF5B25-9764-F9E6-C509-DB4D1C670C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917" y="1144061"/>
            <a:ext cx="3881887" cy="27432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0" name="Picture 9" descr="A group of people sitting at a table&#10;&#10;Description automatically generated with medium confidence">
            <a:extLst>
              <a:ext uri="{FF2B5EF4-FFF2-40B4-BE49-F238E27FC236}">
                <a16:creationId xmlns:a16="http://schemas.microsoft.com/office/drawing/2014/main" id="{C6A7E38C-AA23-05C9-8C41-0E79B68380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7767" y="1144061"/>
            <a:ext cx="3991429" cy="27432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4ED5D61-FCA8-6DA8-9898-48041AB9D5B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5804" y="819835"/>
            <a:ext cx="2439386" cy="36576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4161" y="5193905"/>
            <a:ext cx="1067422" cy="914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5048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7081" y="957646"/>
            <a:ext cx="4513494" cy="48898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4161" y="5193905"/>
            <a:ext cx="1067422" cy="914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253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4658" y="1371600"/>
            <a:ext cx="6172200" cy="41148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4161" y="5193905"/>
            <a:ext cx="1067422" cy="914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9006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799" y="855775"/>
            <a:ext cx="7010401" cy="41148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1956351" y="5232373"/>
            <a:ext cx="82792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The SMC Malibu Team (L-R)</a:t>
            </a:r>
            <a:r>
              <a:rPr lang="en-US" dirty="0"/>
              <a:t>: </a:t>
            </a:r>
            <a:r>
              <a:rPr lang="en-US" b="1" dirty="0"/>
              <a:t>Sergio Velez</a:t>
            </a:r>
            <a:r>
              <a:rPr lang="en-US" dirty="0"/>
              <a:t>, Campus Security Officer;</a:t>
            </a:r>
            <a:br>
              <a:rPr lang="en-US" dirty="0"/>
            </a:br>
            <a:r>
              <a:rPr lang="en-US" b="1" dirty="0"/>
              <a:t>Angela Bice</a:t>
            </a:r>
            <a:r>
              <a:rPr lang="en-US" dirty="0"/>
              <a:t>, Administrative Assistant II; </a:t>
            </a:r>
            <a:r>
              <a:rPr lang="en-US" b="1" dirty="0"/>
              <a:t>Alice Meyering</a:t>
            </a:r>
            <a:r>
              <a:rPr lang="en-US" dirty="0"/>
              <a:t>, Associate Dean;</a:t>
            </a:r>
            <a:br>
              <a:rPr lang="en-US" dirty="0"/>
            </a:br>
            <a:r>
              <a:rPr lang="en-US" b="1" dirty="0"/>
              <a:t>Janet Kleinman</a:t>
            </a:r>
            <a:r>
              <a:rPr lang="en-US" dirty="0"/>
              <a:t>, Student Services Specialist; </a:t>
            </a:r>
            <a:r>
              <a:rPr lang="en-US" b="1" dirty="0"/>
              <a:t>Carla Brown</a:t>
            </a:r>
            <a:r>
              <a:rPr lang="en-US" dirty="0"/>
              <a:t>, Media Resource Assistant.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4161" y="5193905"/>
            <a:ext cx="1067422" cy="914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2327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7321" y="531099"/>
            <a:ext cx="2040798" cy="14223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38"/>
          <a:stretch/>
        </p:blipFill>
        <p:spPr>
          <a:xfrm>
            <a:off x="2706755" y="1938415"/>
            <a:ext cx="6795052" cy="41024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383981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405" b="38406"/>
          <a:stretch/>
        </p:blipFill>
        <p:spPr>
          <a:xfrm>
            <a:off x="1109909" y="2805055"/>
            <a:ext cx="4306917" cy="82892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5" t="14361" r="6620" b="15481"/>
          <a:stretch/>
        </p:blipFill>
        <p:spPr>
          <a:xfrm>
            <a:off x="6812296" y="2513204"/>
            <a:ext cx="4065105" cy="16214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1634" y="3650879"/>
            <a:ext cx="3940706" cy="239012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4161" y="5193905"/>
            <a:ext cx="1067422" cy="914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1124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7644" y="856687"/>
            <a:ext cx="7891669" cy="412997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4161" y="5193905"/>
            <a:ext cx="1067422" cy="914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1327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9587" y="795528"/>
            <a:ext cx="7600519" cy="427529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4161" y="5193905"/>
            <a:ext cx="1067422" cy="914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257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5696" y="827509"/>
            <a:ext cx="7663070" cy="431047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4161" y="5193905"/>
            <a:ext cx="1067422" cy="914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0186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0825" y="795528"/>
            <a:ext cx="8039952" cy="452190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4161" y="5193905"/>
            <a:ext cx="1067422" cy="914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6229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0463" y="805467"/>
            <a:ext cx="7916347" cy="445233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4161" y="5193905"/>
            <a:ext cx="1067422" cy="914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8794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3820" y="1051940"/>
            <a:ext cx="4156876" cy="217827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894439" y="3947410"/>
            <a:ext cx="8209722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00" b="1" dirty="0" smtClean="0">
                <a:solidFill>
                  <a:srgbClr val="C00000"/>
                </a:solidFill>
              </a:rPr>
              <a:t>Save the Date!</a:t>
            </a:r>
          </a:p>
          <a:p>
            <a:pPr algn="ctr"/>
            <a:r>
              <a:rPr lang="en-US" sz="2400" b="1" dirty="0" smtClean="0"/>
              <a:t>College-wide ACCJC Open Forum (Online)</a:t>
            </a:r>
            <a:r>
              <a:rPr lang="en-US" sz="2400" dirty="0" smtClean="0"/>
              <a:t>: </a:t>
            </a:r>
            <a:br>
              <a:rPr lang="en-US" sz="2400" dirty="0" smtClean="0"/>
            </a:br>
            <a:r>
              <a:rPr lang="en-US" sz="2400" b="1" dirty="0" smtClean="0"/>
              <a:t>March 21 &amp; March 28</a:t>
            </a:r>
            <a:r>
              <a:rPr lang="en-US" sz="2400" dirty="0" smtClean="0"/>
              <a:t>, </a:t>
            </a:r>
            <a:r>
              <a:rPr lang="en-US" sz="2400" b="1" dirty="0" smtClean="0"/>
              <a:t>3pm – 4pm </a:t>
            </a:r>
            <a:r>
              <a:rPr lang="en-US" sz="2400" dirty="0" smtClean="0"/>
              <a:t/>
            </a:r>
            <a:br>
              <a:rPr lang="en-US" sz="2400" dirty="0" smtClean="0"/>
            </a:br>
            <a:endParaRPr lang="en-US" sz="2400" dirty="0" smtClean="0"/>
          </a:p>
          <a:p>
            <a:endParaRPr lang="en-US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4161" y="5193905"/>
            <a:ext cx="1067422" cy="914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6079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40126" y="3279543"/>
            <a:ext cx="9225170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200" i="1" dirty="0"/>
              <a:t>Special </a:t>
            </a:r>
            <a:r>
              <a:rPr lang="en-US" sz="2200" i="1" dirty="0" smtClean="0"/>
              <a:t>thanks: </a:t>
            </a:r>
          </a:p>
          <a:p>
            <a:pPr lvl="0" algn="ctr"/>
            <a:r>
              <a:rPr lang="en-US" sz="2200" dirty="0" smtClean="0"/>
              <a:t>Accreditation </a:t>
            </a:r>
            <a:r>
              <a:rPr lang="en-US" sz="2200" dirty="0"/>
              <a:t>Liaison Officer and Co-Chair </a:t>
            </a:r>
            <a:r>
              <a:rPr lang="en-US" sz="2200" b="1" dirty="0"/>
              <a:t>Dr. Dione Carter</a:t>
            </a:r>
            <a:r>
              <a:rPr lang="en-US" sz="2200" dirty="0"/>
              <a:t>;</a:t>
            </a:r>
            <a:br>
              <a:rPr lang="en-US" sz="2200" dirty="0"/>
            </a:br>
            <a:r>
              <a:rPr lang="en-US" sz="2200" b="1" dirty="0"/>
              <a:t>Jamar London</a:t>
            </a:r>
            <a:r>
              <a:rPr lang="en-US" sz="2200" dirty="0"/>
              <a:t>, Co-Chair; </a:t>
            </a:r>
            <a:endParaRPr lang="en-US" sz="2200" dirty="0" smtClean="0"/>
          </a:p>
          <a:p>
            <a:pPr lvl="0" algn="ctr"/>
            <a:r>
              <a:rPr lang="en-US" sz="2200" dirty="0" smtClean="0"/>
              <a:t>and </a:t>
            </a:r>
            <a:r>
              <a:rPr lang="en-US" sz="2200" dirty="0"/>
              <a:t>Co-editors </a:t>
            </a:r>
            <a:r>
              <a:rPr lang="en-US" sz="2200" b="1" dirty="0"/>
              <a:t>George Davison </a:t>
            </a:r>
            <a:r>
              <a:rPr lang="en-US" sz="2200" dirty="0"/>
              <a:t>and </a:t>
            </a:r>
            <a:r>
              <a:rPr lang="en-US" sz="2200" b="1" dirty="0"/>
              <a:t>Mitch Heskel</a:t>
            </a:r>
            <a:r>
              <a:rPr lang="en-US" sz="2200" dirty="0"/>
              <a:t>. </a:t>
            </a:r>
          </a:p>
          <a:p>
            <a:pPr lvl="0" algn="ctr"/>
            <a:endParaRPr lang="en-US" sz="2200" dirty="0"/>
          </a:p>
          <a:p>
            <a:pPr lvl="0" algn="ctr"/>
            <a:r>
              <a:rPr lang="en-US" sz="2200" dirty="0"/>
              <a:t>Also: </a:t>
            </a:r>
            <a:r>
              <a:rPr lang="en-US" sz="2200" b="1" dirty="0"/>
              <a:t>Warren Cancilla </a:t>
            </a:r>
            <a:r>
              <a:rPr lang="en-US" sz="2200" dirty="0"/>
              <a:t>(formatting expertise</a:t>
            </a:r>
            <a:r>
              <a:rPr lang="en-US" sz="2200" dirty="0" smtClean="0"/>
              <a:t>) &amp; </a:t>
            </a:r>
            <a:r>
              <a:rPr lang="en-US" sz="2200" b="1" dirty="0" smtClean="0"/>
              <a:t>Dr.</a:t>
            </a:r>
            <a:r>
              <a:rPr lang="en-US" sz="2200" dirty="0" smtClean="0"/>
              <a:t> </a:t>
            </a:r>
            <a:r>
              <a:rPr lang="en-US" sz="2200" b="1" dirty="0" smtClean="0"/>
              <a:t>Hannah </a:t>
            </a:r>
            <a:r>
              <a:rPr lang="en-US" sz="2200" b="1" dirty="0"/>
              <a:t>Lawler </a:t>
            </a:r>
            <a:r>
              <a:rPr lang="en-US" sz="2200" dirty="0"/>
              <a:t>and</a:t>
            </a:r>
            <a:br>
              <a:rPr lang="en-US" sz="2200" dirty="0"/>
            </a:br>
            <a:r>
              <a:rPr lang="en-US" sz="2200" b="1" dirty="0"/>
              <a:t>Elisa Meyer </a:t>
            </a:r>
            <a:r>
              <a:rPr lang="en-US" sz="2200" dirty="0"/>
              <a:t>(leading Quality Focused Essay).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20" r="18919" b="7958"/>
          <a:stretch/>
        </p:blipFill>
        <p:spPr>
          <a:xfrm>
            <a:off x="4670563" y="731952"/>
            <a:ext cx="2564296" cy="203112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4161" y="5193905"/>
            <a:ext cx="1067422" cy="914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0414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10671"/>
          <a:stretch/>
        </p:blipFill>
        <p:spPr>
          <a:xfrm>
            <a:off x="1386251" y="2338294"/>
            <a:ext cx="4357026" cy="2743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28" r="12657"/>
          <a:stretch/>
        </p:blipFill>
        <p:spPr>
          <a:xfrm>
            <a:off x="6133369" y="2328355"/>
            <a:ext cx="4357025" cy="2743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983974" y="745435"/>
            <a:ext cx="1048578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SMC Nursing Reaccredited Until 2030!</a:t>
            </a:r>
          </a:p>
          <a:p>
            <a:pPr algn="ctr"/>
            <a:r>
              <a:rPr lang="en-US" sz="2200" dirty="0"/>
              <a:t>B</a:t>
            </a:r>
            <a:r>
              <a:rPr lang="en-US" sz="2200" dirty="0" smtClean="0"/>
              <a:t>y </a:t>
            </a:r>
            <a:r>
              <a:rPr lang="en-US" sz="2200" dirty="0"/>
              <a:t>the California State Board of </a:t>
            </a:r>
            <a:r>
              <a:rPr lang="en-US" sz="2200" dirty="0" smtClean="0"/>
              <a:t>Nursing &amp; the </a:t>
            </a:r>
            <a:r>
              <a:rPr lang="en-US" sz="2200" dirty="0"/>
              <a:t>Accreditation Commission for Education in Nursing.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4161" y="5193905"/>
            <a:ext cx="1067422" cy="914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130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81" b="24637"/>
          <a:stretch/>
        </p:blipFill>
        <p:spPr>
          <a:xfrm>
            <a:off x="1756376" y="1098633"/>
            <a:ext cx="3707016" cy="36576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79" r="12841"/>
          <a:stretch/>
        </p:blipFill>
        <p:spPr>
          <a:xfrm>
            <a:off x="6580833" y="1098633"/>
            <a:ext cx="3629319" cy="36576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4161" y="5193905"/>
            <a:ext cx="1067422" cy="914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3549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429" y="1282148"/>
            <a:ext cx="4800600" cy="32004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3328" y="1282148"/>
            <a:ext cx="4800600" cy="32004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4161" y="5193905"/>
            <a:ext cx="1067422" cy="914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5415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3362" y="795528"/>
            <a:ext cx="7014090" cy="52669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4161" y="5193905"/>
            <a:ext cx="1067422" cy="914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2961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28948" y="1250690"/>
            <a:ext cx="100584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William Augustine  </a:t>
            </a:r>
            <a:r>
              <a:rPr lang="en-US" dirty="0"/>
              <a:t>~ Part-time Faculty, Music  ~ 4/15/2022</a:t>
            </a:r>
          </a:p>
          <a:p>
            <a:r>
              <a:rPr lang="en-US" b="1" dirty="0"/>
              <a:t>Barbara Baird </a:t>
            </a:r>
            <a:r>
              <a:rPr lang="en-US" dirty="0"/>
              <a:t>~ Full-time Faculty, Communication ~ 8/1/2021</a:t>
            </a:r>
          </a:p>
          <a:p>
            <a:r>
              <a:rPr lang="en-US" b="1" dirty="0"/>
              <a:t>Donald Battle </a:t>
            </a:r>
            <a:r>
              <a:rPr lang="en-US" dirty="0"/>
              <a:t>~ Full-time Faculty, Photography &amp; Fashion ~ 9/1/2022</a:t>
            </a:r>
          </a:p>
          <a:p>
            <a:r>
              <a:rPr lang="en-US" b="1" dirty="0"/>
              <a:t>Paul Dennis Bice </a:t>
            </a:r>
            <a:r>
              <a:rPr lang="en-US" dirty="0"/>
              <a:t>~ Warehouse &amp; Mail Services Supervisor, Procurement, Contracts &amp; Logistics ~ 7/17/2021</a:t>
            </a:r>
          </a:p>
          <a:p>
            <a:r>
              <a:rPr lang="en-US" b="1" dirty="0"/>
              <a:t>Michael Brandt </a:t>
            </a:r>
            <a:r>
              <a:rPr lang="en-US" dirty="0"/>
              <a:t>~ Full-time Faculty, </a:t>
            </a:r>
            <a:r>
              <a:rPr lang="en-US" dirty="0" smtClean="0"/>
              <a:t>Transportation </a:t>
            </a:r>
            <a:r>
              <a:rPr lang="en-US" dirty="0"/>
              <a:t>Technology ~ 8/14/2022</a:t>
            </a:r>
          </a:p>
          <a:p>
            <a:r>
              <a:rPr lang="en-US" b="1" dirty="0"/>
              <a:t>Ernest Buchholz </a:t>
            </a:r>
            <a:r>
              <a:rPr lang="en-US" dirty="0"/>
              <a:t>~ Full-time Faculty, Social Sciences ~ 8/22/2021</a:t>
            </a:r>
          </a:p>
          <a:p>
            <a:r>
              <a:rPr lang="en-US" b="1" dirty="0"/>
              <a:t>Wayne Burrell Sr </a:t>
            </a:r>
            <a:r>
              <a:rPr lang="en-US" dirty="0"/>
              <a:t>~ CC </a:t>
            </a:r>
            <a:r>
              <a:rPr lang="en-US" dirty="0" err="1"/>
              <a:t>Prkg</a:t>
            </a:r>
            <a:r>
              <a:rPr lang="en-US" dirty="0"/>
              <a:t> Enforcement Officer, Campus </a:t>
            </a:r>
            <a:r>
              <a:rPr lang="en-US" dirty="0" smtClean="0"/>
              <a:t>Police </a:t>
            </a:r>
            <a:r>
              <a:rPr lang="en-US" dirty="0"/>
              <a:t>~ 1/19/2022</a:t>
            </a:r>
          </a:p>
          <a:p>
            <a:r>
              <a:rPr lang="en-US" b="1" dirty="0"/>
              <a:t>Nancy Cattell </a:t>
            </a:r>
            <a:r>
              <a:rPr lang="en-US" dirty="0"/>
              <a:t>~ Board Member, Board of Trustees ~ 12/30/2021</a:t>
            </a:r>
          </a:p>
          <a:p>
            <a:r>
              <a:rPr lang="en-US" b="1" dirty="0"/>
              <a:t>Carol Chamberlin </a:t>
            </a:r>
            <a:r>
              <a:rPr lang="en-US" dirty="0"/>
              <a:t>~ Full-time Faculty, Psychology ~ 5/7/2022</a:t>
            </a:r>
          </a:p>
          <a:p>
            <a:r>
              <a:rPr lang="en-US" b="1" dirty="0"/>
              <a:t>Elizabeth Chris </a:t>
            </a:r>
            <a:r>
              <a:rPr lang="en-US" dirty="0"/>
              <a:t>~ Cash Receipts Coordinator, Cashier's Office ~ 4/21/2022</a:t>
            </a:r>
          </a:p>
          <a:p>
            <a:r>
              <a:rPr lang="en-US" b="1" dirty="0"/>
              <a:t>Edward Cisneros </a:t>
            </a:r>
            <a:r>
              <a:rPr lang="en-US" dirty="0"/>
              <a:t>~ CC Parking Enforcement Officer, Campus Police ~ 4/22/2021</a:t>
            </a:r>
          </a:p>
          <a:p>
            <a:r>
              <a:rPr lang="en-US" b="1" dirty="0"/>
              <a:t>Clifton </a:t>
            </a:r>
            <a:r>
              <a:rPr lang="en-US" b="1" dirty="0" err="1"/>
              <a:t>Clarridge</a:t>
            </a:r>
            <a:r>
              <a:rPr lang="en-US" b="1" dirty="0"/>
              <a:t> </a:t>
            </a:r>
            <a:r>
              <a:rPr lang="en-US" dirty="0"/>
              <a:t>~ Full-time Faculty, Mathematics ~ 9/12/2022</a:t>
            </a:r>
          </a:p>
          <a:p>
            <a:r>
              <a:rPr lang="en-US" b="1" dirty="0" err="1"/>
              <a:t>Dontraneil</a:t>
            </a:r>
            <a:r>
              <a:rPr lang="en-US" b="1" dirty="0"/>
              <a:t> Clayborne</a:t>
            </a:r>
            <a:r>
              <a:rPr lang="en-US" dirty="0"/>
              <a:t> ~ Part-time Faculty, History ~ 9/14/2022</a:t>
            </a:r>
          </a:p>
          <a:p>
            <a:r>
              <a:rPr lang="en-US" b="1" dirty="0"/>
              <a:t>Clarence Cooper </a:t>
            </a:r>
            <a:r>
              <a:rPr lang="en-US" dirty="0"/>
              <a:t>~ Full-time Faculty, Communication ~ 6/18/2021</a:t>
            </a:r>
          </a:p>
          <a:p>
            <a:r>
              <a:rPr lang="en-US" b="1" dirty="0"/>
              <a:t>James </a:t>
            </a:r>
            <a:r>
              <a:rPr lang="en-US" b="1" dirty="0" err="1"/>
              <a:t>Croxton</a:t>
            </a:r>
            <a:r>
              <a:rPr lang="en-US" b="1" dirty="0"/>
              <a:t> </a:t>
            </a:r>
            <a:r>
              <a:rPr lang="en-US" dirty="0"/>
              <a:t>~ Full-time Faculty, Psychology ~ 11/18/2021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4161" y="5193905"/>
            <a:ext cx="1067422" cy="914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7945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28948" y="1250690"/>
            <a:ext cx="10058400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Barbara </a:t>
            </a:r>
            <a:r>
              <a:rPr lang="en-US" b="1" dirty="0" err="1" smtClean="0"/>
              <a:t>D’angelo</a:t>
            </a:r>
            <a:r>
              <a:rPr lang="en-US" b="1" dirty="0" smtClean="0"/>
              <a:t> </a:t>
            </a:r>
            <a:r>
              <a:rPr lang="en-US" dirty="0"/>
              <a:t>~ Cash Receipts Coordinator, Bursar's Office ~ 12/20/2020</a:t>
            </a:r>
          </a:p>
          <a:p>
            <a:r>
              <a:rPr lang="en-US" b="1" dirty="0"/>
              <a:t>Ronald Davis </a:t>
            </a:r>
            <a:r>
              <a:rPr lang="en-US" dirty="0"/>
              <a:t>~ Full-time Faculty, Art ~ 10/7/2020</a:t>
            </a:r>
          </a:p>
          <a:p>
            <a:r>
              <a:rPr lang="en-US" b="1" dirty="0"/>
              <a:t>Thomas Donner</a:t>
            </a:r>
            <a:r>
              <a:rPr lang="en-US" dirty="0"/>
              <a:t> ~ President, </a:t>
            </a:r>
            <a:r>
              <a:rPr lang="en-US" dirty="0" smtClean="0"/>
              <a:t>Superintendent/President </a:t>
            </a:r>
            <a:r>
              <a:rPr lang="en-US" dirty="0"/>
              <a:t>~ 1/20/2021</a:t>
            </a:r>
          </a:p>
          <a:p>
            <a:r>
              <a:rPr lang="en-US" b="1" dirty="0"/>
              <a:t>Arnold Doty </a:t>
            </a:r>
            <a:r>
              <a:rPr lang="en-US" dirty="0"/>
              <a:t>~ Full-time Faculty, Construction Technology ~ 11/1/2020</a:t>
            </a:r>
          </a:p>
          <a:p>
            <a:r>
              <a:rPr lang="en-US" b="1" dirty="0"/>
              <a:t>John </a:t>
            </a:r>
            <a:r>
              <a:rPr lang="en-US" b="1" dirty="0" err="1"/>
              <a:t>Duganne</a:t>
            </a:r>
            <a:r>
              <a:rPr lang="en-US" b="1" dirty="0"/>
              <a:t> </a:t>
            </a:r>
            <a:r>
              <a:rPr lang="en-US" dirty="0"/>
              <a:t>~ Part-time Faculty, Design Technology ~ 4/12/2020</a:t>
            </a:r>
          </a:p>
          <a:p>
            <a:r>
              <a:rPr lang="en-US" b="1" dirty="0"/>
              <a:t>Dorothy Ehrhart-Morrison </a:t>
            </a:r>
            <a:r>
              <a:rPr lang="en-US" dirty="0"/>
              <a:t>~ Board Member, Board of Trustees ~ 6/18/2020</a:t>
            </a:r>
          </a:p>
          <a:p>
            <a:r>
              <a:rPr lang="en-US" b="1" dirty="0"/>
              <a:t>William Elliot </a:t>
            </a:r>
            <a:r>
              <a:rPr lang="en-US" dirty="0"/>
              <a:t>~ Part-time Faculty, Emeritus ~ 8/16/2020</a:t>
            </a:r>
          </a:p>
          <a:p>
            <a:r>
              <a:rPr lang="en-US" b="1" dirty="0"/>
              <a:t>Allison </a:t>
            </a:r>
            <a:r>
              <a:rPr lang="en-US" b="1" dirty="0" err="1"/>
              <a:t>Fujii</a:t>
            </a:r>
            <a:r>
              <a:rPr lang="en-US" b="1" dirty="0"/>
              <a:t> </a:t>
            </a:r>
            <a:r>
              <a:rPr lang="en-US" dirty="0"/>
              <a:t>~ Part-time Faculty, Counseling ~ 1/2/2021</a:t>
            </a:r>
          </a:p>
          <a:p>
            <a:r>
              <a:rPr lang="en-US" b="1" dirty="0"/>
              <a:t>Diane Gross </a:t>
            </a:r>
            <a:r>
              <a:rPr lang="en-US" dirty="0"/>
              <a:t>~ Full-time Faculty, CSIS ~ 12/2/2022</a:t>
            </a:r>
          </a:p>
          <a:p>
            <a:r>
              <a:rPr lang="en-US" b="1" dirty="0" err="1"/>
              <a:t>Loann</a:t>
            </a:r>
            <a:r>
              <a:rPr lang="en-US" b="1" dirty="0"/>
              <a:t> </a:t>
            </a:r>
            <a:r>
              <a:rPr lang="en-US" b="1" dirty="0" err="1"/>
              <a:t>Haegele</a:t>
            </a:r>
            <a:r>
              <a:rPr lang="en-US" b="1" dirty="0"/>
              <a:t> </a:t>
            </a:r>
            <a:r>
              <a:rPr lang="en-US" dirty="0"/>
              <a:t>~ Full-time Faculty, Health Science ~ 9/28/2022</a:t>
            </a:r>
          </a:p>
          <a:p>
            <a:r>
              <a:rPr lang="en-US" b="1" dirty="0"/>
              <a:t>Peter Hansen </a:t>
            </a:r>
            <a:r>
              <a:rPr lang="en-US" dirty="0"/>
              <a:t>~ </a:t>
            </a:r>
            <a:r>
              <a:rPr lang="en-US" dirty="0" smtClean="0"/>
              <a:t>Facilities </a:t>
            </a:r>
            <a:r>
              <a:rPr lang="en-US" dirty="0"/>
              <a:t>Services Administrator, Facilities ~ 4/7/2021</a:t>
            </a:r>
          </a:p>
          <a:p>
            <a:r>
              <a:rPr lang="en-US" b="1" dirty="0"/>
              <a:t>Edwin Harte </a:t>
            </a:r>
            <a:r>
              <a:rPr lang="en-US" dirty="0"/>
              <a:t>~ </a:t>
            </a:r>
            <a:r>
              <a:rPr lang="en-US" dirty="0" smtClean="0"/>
              <a:t>Dir. </a:t>
            </a:r>
            <a:r>
              <a:rPr lang="en-US" dirty="0"/>
              <a:t>of Auxiliary Services, Auxiliary Services ~ 5/30/2020</a:t>
            </a:r>
          </a:p>
          <a:p>
            <a:r>
              <a:rPr lang="en-US" b="1" dirty="0"/>
              <a:t>Erma </a:t>
            </a:r>
            <a:r>
              <a:rPr lang="en-US" b="1" dirty="0" err="1"/>
              <a:t>Hashaway</a:t>
            </a:r>
            <a:r>
              <a:rPr lang="en-US" b="1" dirty="0"/>
              <a:t> </a:t>
            </a:r>
            <a:r>
              <a:rPr lang="en-US" dirty="0"/>
              <a:t>~ EOPS Program Specialist, EOPS ~ 3/15/2022</a:t>
            </a:r>
          </a:p>
          <a:p>
            <a:r>
              <a:rPr lang="en-US" b="1" dirty="0"/>
              <a:t>James Hawkins </a:t>
            </a:r>
            <a:r>
              <a:rPr lang="en-US" dirty="0"/>
              <a:t>~ Full-time Faculty, Social Sciences ~ 7/27/2021</a:t>
            </a:r>
          </a:p>
          <a:p>
            <a:r>
              <a:rPr lang="en-US" b="1" dirty="0"/>
              <a:t>Joan Healy </a:t>
            </a:r>
            <a:r>
              <a:rPr lang="en-US" dirty="0"/>
              <a:t>~ Full-time Faculty, Health Science ~ 4/3/2020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4161" y="5193905"/>
            <a:ext cx="1067422" cy="914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2793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28948" y="1250690"/>
            <a:ext cx="1005840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i="0" u="none" strike="noStrike" dirty="0">
                <a:solidFill>
                  <a:srgbClr val="000000"/>
                </a:solidFill>
                <a:effectLst/>
              </a:rPr>
              <a:t>Philip Hendricks 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</a:rPr>
              <a:t>~ Payroll Specialist, Fiscal Services ~ 1/19/2022</a:t>
            </a:r>
            <a:r>
              <a:rPr lang="en-US" dirty="0"/>
              <a:t> </a:t>
            </a:r>
          </a:p>
          <a:p>
            <a:r>
              <a:rPr lang="en-US" b="1" dirty="0"/>
              <a:t>Edward Hernandez </a:t>
            </a:r>
            <a:r>
              <a:rPr lang="en-US" dirty="0"/>
              <a:t>~ Custodian, Operations ~ 12/6/2020</a:t>
            </a:r>
          </a:p>
          <a:p>
            <a:r>
              <a:rPr lang="en-US" b="1" dirty="0"/>
              <a:t>Harry Johnson </a:t>
            </a:r>
            <a:r>
              <a:rPr lang="en-US" dirty="0"/>
              <a:t>~ Part-time Faculty, Communication ~ 7/9/2021</a:t>
            </a:r>
          </a:p>
          <a:p>
            <a:r>
              <a:rPr lang="en-US" b="1" dirty="0"/>
              <a:t>Janie Jones </a:t>
            </a:r>
            <a:r>
              <a:rPr lang="en-US" dirty="0"/>
              <a:t>~ Full-time Faculty, Theatre Arts ~ 1/27/2021</a:t>
            </a:r>
          </a:p>
          <a:p>
            <a:r>
              <a:rPr lang="en-US" b="1" dirty="0"/>
              <a:t>Robert Juarez </a:t>
            </a:r>
            <a:r>
              <a:rPr lang="en-US" dirty="0"/>
              <a:t>~ Gardener-Equip Operator, Grounds ~ 4/19/2022</a:t>
            </a:r>
          </a:p>
          <a:p>
            <a:r>
              <a:rPr lang="en-US" b="1" dirty="0"/>
              <a:t>David Kaplan </a:t>
            </a:r>
            <a:r>
              <a:rPr lang="en-US" dirty="0"/>
              <a:t>~ Full-time Faculty, Social Sciences ~ 2/24/2022</a:t>
            </a:r>
          </a:p>
          <a:p>
            <a:r>
              <a:rPr lang="en-US" b="1" dirty="0"/>
              <a:t>Carmen Koebel </a:t>
            </a:r>
            <a:r>
              <a:rPr lang="en-US" dirty="0"/>
              <a:t>~ Reprographics </a:t>
            </a:r>
            <a:r>
              <a:rPr lang="en-US" dirty="0" err="1"/>
              <a:t>Oper</a:t>
            </a:r>
            <a:r>
              <a:rPr lang="en-US" dirty="0"/>
              <a:t> II, Media Center/Graphic Center ~ 12/27/2020</a:t>
            </a:r>
          </a:p>
          <a:p>
            <a:r>
              <a:rPr lang="en-US" b="1" dirty="0"/>
              <a:t>Donald </a:t>
            </a:r>
            <a:r>
              <a:rPr lang="en-US" b="1" dirty="0" err="1"/>
              <a:t>Krehbiel</a:t>
            </a:r>
            <a:r>
              <a:rPr lang="en-US" b="1" dirty="0"/>
              <a:t> </a:t>
            </a:r>
            <a:r>
              <a:rPr lang="en-US" dirty="0"/>
              <a:t>~ Administrator, MIS ~ 7/5/2021</a:t>
            </a:r>
          </a:p>
          <a:p>
            <a:r>
              <a:rPr lang="en-US" b="1" dirty="0"/>
              <a:t>Jasmine </a:t>
            </a:r>
            <a:r>
              <a:rPr lang="en-US" b="1" dirty="0" err="1"/>
              <a:t>Lieb</a:t>
            </a:r>
            <a:r>
              <a:rPr lang="en-US" b="1" dirty="0"/>
              <a:t> </a:t>
            </a:r>
            <a:r>
              <a:rPr lang="en-US" dirty="0"/>
              <a:t>~ Part-time Faculty, Emeritus ~ 1/29/2021</a:t>
            </a:r>
          </a:p>
          <a:p>
            <a:r>
              <a:rPr lang="en-US" b="1" dirty="0"/>
              <a:t>Alvin Lyles </a:t>
            </a:r>
            <a:r>
              <a:rPr lang="en-US" dirty="0"/>
              <a:t>~ Full-time Faculty, Music ~ 6/15/2020</a:t>
            </a:r>
          </a:p>
          <a:p>
            <a:r>
              <a:rPr lang="en-US" b="1" dirty="0"/>
              <a:t>Ann Maddox </a:t>
            </a:r>
            <a:r>
              <a:rPr lang="en-US" dirty="0"/>
              <a:t>~ Full-time Faculty, Disabled Students Center ~ 8/7/2022</a:t>
            </a:r>
          </a:p>
          <a:p>
            <a:r>
              <a:rPr lang="en-US" b="1" dirty="0"/>
              <a:t>Tommy Martinez </a:t>
            </a:r>
            <a:r>
              <a:rPr lang="en-US" dirty="0"/>
              <a:t>~ Rec</a:t>
            </a:r>
            <a:r>
              <a:rPr lang="en-US" dirty="0" smtClean="0"/>
              <a:t>, Stockroom </a:t>
            </a:r>
            <a:r>
              <a:rPr lang="en-US" dirty="0"/>
              <a:t>&amp; Delivery Worker, Bookstore ~ 2/7/2021</a:t>
            </a:r>
          </a:p>
          <a:p>
            <a:r>
              <a:rPr lang="en-US" dirty="0"/>
              <a:t>J</a:t>
            </a:r>
            <a:r>
              <a:rPr lang="en-US" b="1" dirty="0"/>
              <a:t>anet </a:t>
            </a:r>
            <a:r>
              <a:rPr lang="en-US" b="1" dirty="0" smtClean="0"/>
              <a:t>McKay </a:t>
            </a:r>
            <a:r>
              <a:rPr lang="en-US" dirty="0"/>
              <a:t>~ Full-time Faculty, CSIS ~ 9/16/2021</a:t>
            </a:r>
          </a:p>
          <a:p>
            <a:r>
              <a:rPr lang="en-US" b="1" dirty="0"/>
              <a:t>Diane McLaughlin </a:t>
            </a:r>
            <a:r>
              <a:rPr lang="en-US" dirty="0"/>
              <a:t>~ Part-time Faculty, Life Science ~ 11/4/2020</a:t>
            </a:r>
          </a:p>
          <a:p>
            <a:r>
              <a:rPr lang="en-US" b="1" dirty="0"/>
              <a:t>Robert </a:t>
            </a:r>
            <a:r>
              <a:rPr lang="en-US" b="1" dirty="0" smtClean="0"/>
              <a:t>McMullen </a:t>
            </a:r>
            <a:r>
              <a:rPr lang="en-US" dirty="0"/>
              <a:t>~ Full-time Faculty, Athletics ~ 8/19/2022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4161" y="5193905"/>
            <a:ext cx="1067422" cy="914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3979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28948" y="1250690"/>
            <a:ext cx="1005840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Ian Mitchell </a:t>
            </a:r>
            <a:r>
              <a:rPr lang="en-US" dirty="0"/>
              <a:t>~ Stage Construction Technician, Theater Arts/Dance ~ 12/21/2022</a:t>
            </a:r>
          </a:p>
          <a:p>
            <a:r>
              <a:rPr lang="en-US" b="1" dirty="0"/>
              <a:t>David Muller </a:t>
            </a:r>
            <a:r>
              <a:rPr lang="en-US" dirty="0"/>
              <a:t>~ AVP Facilities, Facilities ~ 10/29/2020</a:t>
            </a:r>
          </a:p>
          <a:p>
            <a:r>
              <a:rPr lang="en-US" b="1" dirty="0"/>
              <a:t>Gordon Newman </a:t>
            </a:r>
            <a:r>
              <a:rPr lang="en-US" dirty="0"/>
              <a:t>~ Administrative Dean, Admissions &amp; Records ~ 3/24/2022</a:t>
            </a:r>
          </a:p>
          <a:p>
            <a:r>
              <a:rPr lang="en-US" b="1" dirty="0"/>
              <a:t>Danny O'Fallon </a:t>
            </a:r>
            <a:r>
              <a:rPr lang="en-US" dirty="0"/>
              <a:t>~ Part-time Faculty, Kinesiology ~ 1/9/2020</a:t>
            </a:r>
          </a:p>
          <a:p>
            <a:r>
              <a:rPr lang="en-US" b="1" dirty="0"/>
              <a:t>Odis Oliver </a:t>
            </a:r>
            <a:r>
              <a:rPr lang="en-US" dirty="0"/>
              <a:t>~ Custodian, Operations ~ 1/3/2022</a:t>
            </a:r>
          </a:p>
          <a:p>
            <a:r>
              <a:rPr lang="en-US" b="1" dirty="0" err="1"/>
              <a:t>Jackelyne</a:t>
            </a:r>
            <a:r>
              <a:rPr lang="en-US" b="1" dirty="0"/>
              <a:t> Portal-Purdy </a:t>
            </a:r>
            <a:r>
              <a:rPr lang="en-US" dirty="0"/>
              <a:t>~ Administrative Assistant II, Academic Affairs ~ 12/31/2020</a:t>
            </a:r>
          </a:p>
          <a:p>
            <a:r>
              <a:rPr lang="en-US" b="1" dirty="0"/>
              <a:t>Belinda Ramos </a:t>
            </a:r>
            <a:r>
              <a:rPr lang="en-US" dirty="0"/>
              <a:t>~ Administrative Assistant II, Facilities ~ 8/5/2121</a:t>
            </a:r>
          </a:p>
          <a:p>
            <a:r>
              <a:rPr lang="en-US" b="1" dirty="0"/>
              <a:t>Eleanor Reich </a:t>
            </a:r>
            <a:r>
              <a:rPr lang="en-US" dirty="0"/>
              <a:t>~ Part-time Faculty, Emeritus ~ 5/1/2120</a:t>
            </a:r>
          </a:p>
          <a:p>
            <a:r>
              <a:rPr lang="en-US" b="1" dirty="0"/>
              <a:t>Aurora </a:t>
            </a:r>
            <a:r>
              <a:rPr lang="en-US" b="1" dirty="0" err="1"/>
              <a:t>Sealana</a:t>
            </a:r>
            <a:r>
              <a:rPr lang="en-US" b="1" dirty="0"/>
              <a:t> </a:t>
            </a:r>
            <a:r>
              <a:rPr lang="en-US" dirty="0"/>
              <a:t>~ Lead Library Assistant-Circulation, Library ~ 11/17/2021</a:t>
            </a:r>
          </a:p>
          <a:p>
            <a:r>
              <a:rPr lang="en-US" b="1" dirty="0"/>
              <a:t>Clyde Smith </a:t>
            </a:r>
            <a:r>
              <a:rPr lang="en-US" dirty="0"/>
              <a:t>~ Part-time Faculty, Communication ~ 11/24/2020</a:t>
            </a:r>
          </a:p>
          <a:p>
            <a:r>
              <a:rPr lang="en-US" b="1" dirty="0"/>
              <a:t>Joseph Smith </a:t>
            </a:r>
            <a:r>
              <a:rPr lang="en-US" dirty="0"/>
              <a:t>~ Rec</a:t>
            </a:r>
            <a:r>
              <a:rPr lang="en-US" dirty="0" smtClean="0"/>
              <a:t>, Stockroom </a:t>
            </a:r>
            <a:r>
              <a:rPr lang="en-US" dirty="0"/>
              <a:t>&amp; Delivery Worker, Bookstore ~ 4/10/2021</a:t>
            </a:r>
          </a:p>
          <a:p>
            <a:r>
              <a:rPr lang="en-US" b="1" dirty="0"/>
              <a:t>Lyle Stevenson </a:t>
            </a:r>
            <a:r>
              <a:rPr lang="en-US" dirty="0"/>
              <a:t>~ Full-time Faculty, </a:t>
            </a:r>
            <a:r>
              <a:rPr lang="en-US" dirty="0" smtClean="0"/>
              <a:t>Transportation </a:t>
            </a:r>
            <a:r>
              <a:rPr lang="en-US" dirty="0"/>
              <a:t>Technology ~ 3/16/2021</a:t>
            </a:r>
          </a:p>
          <a:p>
            <a:r>
              <a:rPr lang="en-US" b="1" dirty="0"/>
              <a:t>Edith </a:t>
            </a:r>
            <a:r>
              <a:rPr lang="en-US" b="1" dirty="0" err="1"/>
              <a:t>Tesdahl</a:t>
            </a:r>
            <a:r>
              <a:rPr lang="en-US" b="1" dirty="0"/>
              <a:t> </a:t>
            </a:r>
            <a:r>
              <a:rPr lang="en-US" dirty="0"/>
              <a:t>~ Administrative Assistant I, Business ~ 5/5/2020</a:t>
            </a:r>
          </a:p>
          <a:p>
            <a:r>
              <a:rPr lang="en-US" b="1" dirty="0"/>
              <a:t>Bruce Tomkinson </a:t>
            </a:r>
            <a:r>
              <a:rPr lang="en-US" dirty="0"/>
              <a:t>~ Full-time Faculty, Art ~ 4/1/2022</a:t>
            </a:r>
          </a:p>
          <a:p>
            <a:r>
              <a:rPr lang="en-US" b="1" dirty="0"/>
              <a:t>Wallace Umber </a:t>
            </a:r>
            <a:r>
              <a:rPr lang="en-US" dirty="0"/>
              <a:t>~ Part-time Faculty, Emeritus ~ 1/28/2021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4161" y="5193905"/>
            <a:ext cx="1067422" cy="914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2303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28948" y="1250690"/>
            <a:ext cx="100584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Natividad Vazquez </a:t>
            </a:r>
            <a:r>
              <a:rPr lang="en-US" dirty="0"/>
              <a:t>~ Student Services Specialist, EOPS ~ 9/18/2020</a:t>
            </a:r>
          </a:p>
          <a:p>
            <a:r>
              <a:rPr lang="en-US" b="1" dirty="0"/>
              <a:t>Nani Vigil </a:t>
            </a:r>
            <a:r>
              <a:rPr lang="en-US" dirty="0"/>
              <a:t>~ Sign Language Interpreter III, Disabled Students Center ~ 10/30/2022</a:t>
            </a:r>
          </a:p>
          <a:p>
            <a:r>
              <a:rPr lang="en-US" b="1" dirty="0"/>
              <a:t>Richard Wohlgemuth </a:t>
            </a:r>
            <a:r>
              <a:rPr lang="en-US" dirty="0"/>
              <a:t>~ Full-time Faculty, Physical Science ~ 6/29/2021</a:t>
            </a:r>
          </a:p>
          <a:p>
            <a:r>
              <a:rPr lang="en-US" b="1" dirty="0"/>
              <a:t>Chris Young </a:t>
            </a:r>
            <a:r>
              <a:rPr lang="en-US" dirty="0"/>
              <a:t>~ Academic Records Evaluator, Admissions &amp; Records ~ 11/16/2021</a:t>
            </a:r>
          </a:p>
          <a:p>
            <a:r>
              <a:rPr lang="en-US" b="1" dirty="0"/>
              <a:t>Bruce Young </a:t>
            </a:r>
            <a:r>
              <a:rPr lang="en-US" dirty="0"/>
              <a:t>~ Full-time Faculty, Earth Science ~ 12/19/2021</a:t>
            </a:r>
          </a:p>
          <a:p>
            <a:r>
              <a:rPr lang="en-US" b="1" dirty="0"/>
              <a:t>Donna Zelaya </a:t>
            </a:r>
            <a:r>
              <a:rPr lang="en-US" dirty="0"/>
              <a:t>~ Dept Secretary II, Operations ~ 4/26/2022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4161" y="5193905"/>
            <a:ext cx="1067422" cy="91493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500809" y="5555974"/>
            <a:ext cx="7205869" cy="3776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Information Courtesy of </a:t>
            </a:r>
            <a:r>
              <a:rPr lang="en-US" i="1" dirty="0" err="1" smtClean="0"/>
              <a:t>Lugina</a:t>
            </a:r>
            <a:r>
              <a:rPr lang="en-US" i="1" dirty="0" smtClean="0"/>
              <a:t> Rogers / Human Resources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682624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34" t="10137" r="18102" b="8025"/>
          <a:stretch/>
        </p:blipFill>
        <p:spPr>
          <a:xfrm>
            <a:off x="3975653" y="735866"/>
            <a:ext cx="3727174" cy="269313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AFB164F-EF1C-4796-885B-B2C0C24C85A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4193"/>
          <a:stretch/>
        </p:blipFill>
        <p:spPr>
          <a:xfrm>
            <a:off x="3617842" y="3652105"/>
            <a:ext cx="4621697" cy="230946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4161" y="5193905"/>
            <a:ext cx="1067422" cy="914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0560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8852" y="1716417"/>
            <a:ext cx="4114800" cy="27432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72"/>
          <a:stretch/>
        </p:blipFill>
        <p:spPr>
          <a:xfrm>
            <a:off x="6259396" y="1716417"/>
            <a:ext cx="4417145" cy="27432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4161" y="5193905"/>
            <a:ext cx="1067422" cy="914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7905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9888</TotalTime>
  <Words>898</Words>
  <Application>Microsoft Office PowerPoint</Application>
  <PresentationFormat>Widescreen</PresentationFormat>
  <Paragraphs>88</Paragraphs>
  <Slides>29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3" baseType="lpstr">
      <vt:lpstr>Arial</vt:lpstr>
      <vt:lpstr>Calibri</vt:lpstr>
      <vt:lpstr>Garamond</vt:lpstr>
      <vt:lpstr>Organic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 FEW HIGHLIGHTS….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Santa Monica College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smith_grace</dc:creator>
  <cp:lastModifiedBy>SMITH_GRACE</cp:lastModifiedBy>
  <cp:revision>209</cp:revision>
  <dcterms:created xsi:type="dcterms:W3CDTF">2020-03-06T19:38:58Z</dcterms:created>
  <dcterms:modified xsi:type="dcterms:W3CDTF">2023-03-16T19:37:19Z</dcterms:modified>
</cp:coreProperties>
</file>