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97" r:id="rId15"/>
    <p:sldId id="270" r:id="rId16"/>
    <p:sldId id="271" r:id="rId17"/>
    <p:sldId id="272" r:id="rId18"/>
    <p:sldId id="298" r:id="rId19"/>
    <p:sldId id="299" r:id="rId20"/>
    <p:sldId id="300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6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94660"/>
  </p:normalViewPr>
  <p:slideViewPr>
    <p:cSldViewPr snapToGrid="0">
      <p:cViewPr varScale="1">
        <p:scale>
          <a:sx n="96" d="100"/>
          <a:sy n="96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80DC4-38F8-47A5-B99B-F603A4C608A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30F1D-4FCE-44CF-93CE-FF2C6113B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0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879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2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84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2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75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04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8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6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0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9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5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9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30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503690-A904-45CE-BDD6-4363B25C8471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B1CE0C-0609-42C5-A734-000F1DAFD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1324" y="1382063"/>
            <a:ext cx="6920972" cy="1792704"/>
          </a:xfrm>
        </p:spPr>
        <p:txBody>
          <a:bodyPr>
            <a:normAutofit fontScale="70000" lnSpcReduction="20000"/>
          </a:bodyPr>
          <a:lstStyle/>
          <a:p>
            <a:r>
              <a:rPr lang="en-US" sz="5800" dirty="0">
                <a:solidFill>
                  <a:schemeClr val="tx2"/>
                </a:solidFill>
              </a:rPr>
              <a:t/>
            </a:r>
            <a:br>
              <a:rPr lang="en-US" sz="5800" dirty="0">
                <a:solidFill>
                  <a:schemeClr val="tx2"/>
                </a:solidFill>
              </a:rPr>
            </a:br>
            <a:r>
              <a:rPr lang="en-US" sz="5700" dirty="0">
                <a:solidFill>
                  <a:schemeClr val="tx2"/>
                </a:solidFill>
              </a:rPr>
              <a:t>Back to Basics &amp; </a:t>
            </a:r>
            <a:endParaRPr lang="en-US" sz="5700" dirty="0" smtClean="0">
              <a:solidFill>
                <a:schemeClr val="tx2"/>
              </a:solidFill>
            </a:endParaRPr>
          </a:p>
          <a:p>
            <a:r>
              <a:rPr lang="en-US" sz="5700" dirty="0" smtClean="0">
                <a:solidFill>
                  <a:schemeClr val="tx2"/>
                </a:solidFill>
              </a:rPr>
              <a:t>an </a:t>
            </a:r>
            <a:r>
              <a:rPr lang="en-US" sz="5700" dirty="0" smtClean="0">
                <a:solidFill>
                  <a:schemeClr val="tx2"/>
                </a:solidFill>
              </a:rPr>
              <a:t>SMC </a:t>
            </a:r>
            <a:r>
              <a:rPr lang="en-US" sz="5700" dirty="0">
                <a:solidFill>
                  <a:schemeClr val="tx2"/>
                </a:solidFill>
              </a:rPr>
              <a:t>Update</a:t>
            </a:r>
            <a:endParaRPr lang="en-US" sz="57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17" y="3781640"/>
            <a:ext cx="1102805" cy="945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228943" y="5630318"/>
            <a:ext cx="946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Fall 2022 Opening Day | August 25, 2022 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>
                <a:solidFill>
                  <a:srgbClr val="C00000"/>
                </a:solidFill>
              </a:rPr>
              <a:t>Dr. Kathryn E. Jeffery, Superintendent/President</a:t>
            </a:r>
          </a:p>
        </p:txBody>
      </p:sp>
    </p:spTree>
    <p:extLst>
      <p:ext uri="{BB962C8B-B14F-4D97-AF65-F5344CB8AC3E}">
        <p14:creationId xmlns:p14="http://schemas.microsoft.com/office/powerpoint/2010/main" val="181492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94" y="2215951"/>
            <a:ext cx="4368960" cy="291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8" y="2215951"/>
            <a:ext cx="4368960" cy="291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542B6B-5170-F126-07E4-859CCF821E1F}"/>
              </a:ext>
            </a:extLst>
          </p:cNvPr>
          <p:cNvSpPr txBox="1">
            <a:spLocks/>
          </p:cNvSpPr>
          <p:nvPr/>
        </p:nvSpPr>
        <p:spPr>
          <a:xfrm>
            <a:off x="1524000" y="839228"/>
            <a:ext cx="9144000" cy="13033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Giving (Thanks)giving 2021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9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83" y="1191309"/>
            <a:ext cx="4800280" cy="3798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36" y="864704"/>
            <a:ext cx="3429228" cy="470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08846" y="1085626"/>
            <a:ext cx="9601200" cy="1303337"/>
          </a:xfrm>
        </p:spPr>
        <p:txBody>
          <a:bodyPr>
            <a:noAutofit/>
          </a:bodyPr>
          <a:lstStyle/>
          <a:p>
            <a:r>
              <a:rPr lang="en-US" sz="3600" dirty="0"/>
              <a:t>SMC Board Rescinds Mandatory COVID-19 </a:t>
            </a:r>
            <a:r>
              <a:rPr lang="en-US" sz="3600" dirty="0" smtClean="0"/>
              <a:t>Vaccination </a:t>
            </a:r>
            <a:r>
              <a:rPr lang="en-US" sz="3600" dirty="0"/>
              <a:t>Program (Aug. 16, 2022)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91" y="2493573"/>
            <a:ext cx="503902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05" y="1418373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21" y="762391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0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9957" y="1560443"/>
            <a:ext cx="94222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This fall </a:t>
            </a:r>
            <a:r>
              <a:rPr lang="en-US" sz="3200" dirty="0" smtClean="0">
                <a:solidFill>
                  <a:srgbClr val="C00000"/>
                </a:solidFill>
              </a:rPr>
              <a:t>semester:</a:t>
            </a:r>
          </a:p>
          <a:p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49 </a:t>
            </a:r>
            <a:r>
              <a:rPr lang="en-US" sz="2800" b="1" dirty="0"/>
              <a:t>percen</a:t>
            </a:r>
            <a:r>
              <a:rPr lang="en-US" sz="2800" dirty="0"/>
              <a:t>t of classes are on-ground, including hybrid classes, </a:t>
            </a: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smtClean="0"/>
              <a:t>and </a:t>
            </a:r>
            <a:r>
              <a:rPr lang="en-US" sz="2800" b="1" dirty="0"/>
              <a:t>51 percent </a:t>
            </a:r>
            <a:r>
              <a:rPr lang="en-US" sz="2800" dirty="0"/>
              <a:t>are online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/>
              <a:t>14,000 unduplicated students*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algn="r"/>
            <a:r>
              <a:rPr lang="en-US" sz="2400" i="1" dirty="0" smtClean="0"/>
              <a:t>*as of Aug. 23, 2022</a:t>
            </a:r>
            <a:endParaRPr lang="en-US" sz="2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</a:t>
            </a:r>
            <a:r>
              <a:rPr lang="en-US" dirty="0" err="1"/>
              <a:t>HyFlex</a:t>
            </a:r>
            <a:r>
              <a:rPr lang="en-US" dirty="0"/>
              <a:t> Classrooms!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006519"/>
            <a:ext cx="9601196" cy="3604171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HSS 151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HSS 251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HSS 263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BUS 144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CPC 216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SCI 159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21" y="1272209"/>
            <a:ext cx="5844209" cy="438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710428" y="647967"/>
            <a:ext cx="39517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 </a:t>
            </a:r>
            <a:r>
              <a:rPr lang="en-US" sz="2600" dirty="0" err="1"/>
              <a:t>HyFlex</a:t>
            </a:r>
            <a:r>
              <a:rPr lang="en-US" sz="2600" dirty="0"/>
              <a:t> Classroom at SMC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1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609599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4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52"/>
          <a:stretch/>
        </p:blipFill>
        <p:spPr>
          <a:xfrm>
            <a:off x="2146852" y="641103"/>
            <a:ext cx="7563678" cy="5195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8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SMC Aquaculture Faculty!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1" y="2606628"/>
            <a:ext cx="9601196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Nathan </a:t>
            </a:r>
            <a:r>
              <a:rPr lang="en-US" dirty="0" smtClean="0"/>
              <a:t>Churches (faculty program lead)</a:t>
            </a:r>
            <a:endParaRPr lang="en-US" dirty="0"/>
          </a:p>
          <a:p>
            <a:r>
              <a:rPr lang="en-US" dirty="0"/>
              <a:t>Eric </a:t>
            </a:r>
            <a:r>
              <a:rPr lang="en-US" dirty="0" err="1"/>
              <a:t>Minzenberg</a:t>
            </a:r>
            <a:r>
              <a:rPr lang="en-US" dirty="0"/>
              <a:t> </a:t>
            </a:r>
          </a:p>
          <a:p>
            <a:r>
              <a:rPr lang="en-US" dirty="0"/>
              <a:t>Lisa Collins</a:t>
            </a:r>
          </a:p>
          <a:p>
            <a:r>
              <a:rPr lang="en-US" dirty="0"/>
              <a:t>Dana Nasser</a:t>
            </a:r>
          </a:p>
          <a:p>
            <a:r>
              <a:rPr lang="en-US" dirty="0"/>
              <a:t>Keith Everett</a:t>
            </a:r>
          </a:p>
          <a:p>
            <a:r>
              <a:rPr lang="en-US" dirty="0"/>
              <a:t>Katya Rodriguez </a:t>
            </a:r>
          </a:p>
          <a:p>
            <a:r>
              <a:rPr lang="en-US" dirty="0"/>
              <a:t>Alex Tower</a:t>
            </a:r>
          </a:p>
          <a:p>
            <a:r>
              <a:rPr lang="en-US" dirty="0" err="1"/>
              <a:t>Garen</a:t>
            </a:r>
            <a:r>
              <a:rPr lang="en-US" dirty="0"/>
              <a:t> </a:t>
            </a:r>
            <a:r>
              <a:rPr lang="en-US" dirty="0" err="1"/>
              <a:t>Bahgdasarian</a:t>
            </a: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0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7" y="1043607"/>
            <a:ext cx="5238176" cy="348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6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08" y="835159"/>
            <a:ext cx="6151028" cy="463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12165" y="5645426"/>
            <a:ext cx="627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Drs. Andria </a:t>
            </a:r>
            <a:r>
              <a:rPr lang="en-US" sz="2400" dirty="0" err="1" smtClean="0"/>
              <a:t>Denmon</a:t>
            </a:r>
            <a:r>
              <a:rPr lang="en-US" sz="2400" dirty="0" smtClean="0"/>
              <a:t> &amp; Tom Chen, Biotechnology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58" y="723980"/>
            <a:ext cx="3657600" cy="989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" t="7570" r="431"/>
          <a:stretch/>
        </p:blipFill>
        <p:spPr>
          <a:xfrm>
            <a:off x="1318204" y="1713389"/>
            <a:ext cx="2829352" cy="392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/>
          <a:stretch/>
        </p:blipFill>
        <p:spPr>
          <a:xfrm>
            <a:off x="4540670" y="1713389"/>
            <a:ext cx="2832367" cy="392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75" y="1716437"/>
            <a:ext cx="2743200" cy="3919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01" y="5626904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58" y="1004046"/>
            <a:ext cx="3711389" cy="2474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9" y="4057558"/>
            <a:ext cx="3852046" cy="1277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27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2663300"/>
            <a:ext cx="8158688" cy="911819"/>
          </a:xfrm>
        </p:spPr>
        <p:txBody>
          <a:bodyPr/>
          <a:lstStyle/>
          <a:p>
            <a:r>
              <a:rPr lang="en-US" dirty="0"/>
              <a:t>Enrollment &amp; Budget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6329" y="1936376"/>
            <a:ext cx="76917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Compared to fall 2019, </a:t>
            </a:r>
            <a:r>
              <a:rPr lang="en-US" sz="2400" b="1" dirty="0"/>
              <a:t>credit resident FTES </a:t>
            </a:r>
            <a:r>
              <a:rPr lang="en-US" sz="2400" dirty="0"/>
              <a:t>or full-time in-state students against whom SMC can get apportionment from the state, is </a:t>
            </a:r>
            <a:r>
              <a:rPr lang="en-US" sz="2400" b="1" dirty="0">
                <a:solidFill>
                  <a:srgbClr val="C00000"/>
                </a:solidFill>
              </a:rPr>
              <a:t>down </a:t>
            </a:r>
            <a:r>
              <a:rPr lang="en-US" sz="2400" b="1" dirty="0" smtClean="0">
                <a:solidFill>
                  <a:srgbClr val="C00000"/>
                </a:solidFill>
              </a:rPr>
              <a:t>19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percent</a:t>
            </a:r>
            <a:r>
              <a:rPr lang="en-US" sz="2400" b="1" dirty="0" smtClean="0"/>
              <a:t>.* </a:t>
            </a:r>
            <a:endParaRPr lang="en-US" sz="2400" b="1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Non-resident FTES</a:t>
            </a:r>
            <a:r>
              <a:rPr lang="en-US" sz="2400" dirty="0"/>
              <a:t> </a:t>
            </a:r>
            <a:r>
              <a:rPr lang="en-US" sz="2400" dirty="0"/>
              <a:t>enrollment is </a:t>
            </a:r>
            <a:r>
              <a:rPr lang="en-US" sz="2400" b="1" dirty="0">
                <a:solidFill>
                  <a:srgbClr val="C00000"/>
                </a:solidFill>
              </a:rPr>
              <a:t>down 28 percent </a:t>
            </a:r>
            <a:r>
              <a:rPr lang="en-US" sz="2400" dirty="0"/>
              <a:t>compared to fall 2019. </a:t>
            </a:r>
            <a:br>
              <a:rPr lang="en-US" sz="2400" dirty="0"/>
            </a:br>
            <a:endParaRPr lang="en-US" sz="2400" dirty="0"/>
          </a:p>
          <a:p>
            <a:endParaRPr lang="en-US" i="1" dirty="0"/>
          </a:p>
          <a:p>
            <a:pPr algn="r"/>
            <a:r>
              <a:rPr lang="en-US" i="1" dirty="0"/>
              <a:t>*Data as of August </a:t>
            </a:r>
            <a:r>
              <a:rPr lang="en-US" i="1" dirty="0" smtClean="0"/>
              <a:t>24, 2022, Courtesy of Enrollment Development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8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7833" y="1023213"/>
            <a:ext cx="8229600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Enrollment Development </a:t>
            </a:r>
            <a:r>
              <a:rPr lang="en-US" sz="28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Engagement Strategies: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Outreach to students with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unsubmitted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admission applications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Call campaigns aimed at engaging with specific student populations such as Black and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LatinX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high school applicants, students who stopped out, prospective students, social media leads, and more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Webinars &amp; Welcome Center Café for Students, Parents, and More 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An Open House Plus Enrollment lab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Various digital/social media marketing campaigns</a:t>
            </a:r>
          </a:p>
          <a:p>
            <a:r>
              <a:rPr lang="en-US" dirty="0">
                <a:highlight>
                  <a:srgbClr val="FFFF00"/>
                </a:highlight>
                <a:ea typeface="Times New Roman" panose="02020603050405020304" pitchFamily="18" charset="0"/>
              </a:rPr>
              <a:t/>
            </a:r>
            <a:br>
              <a:rPr lang="en-US" dirty="0">
                <a:highlight>
                  <a:srgbClr val="FFFF00"/>
                </a:highlight>
                <a:ea typeface="Times New Roman" panose="02020603050405020304" pitchFamily="18" charset="0"/>
              </a:rPr>
            </a:br>
            <a:r>
              <a:rPr lang="en-US" i="1" dirty="0">
                <a:highlight>
                  <a:srgbClr val="FFFF00"/>
                </a:highlight>
                <a:ea typeface="Times New Roman" panose="02020603050405020304" pitchFamily="18" charset="0"/>
              </a:rPr>
              <a:t/>
            </a:r>
            <a:br>
              <a:rPr lang="en-US" i="1" dirty="0">
                <a:highlight>
                  <a:srgbClr val="FFFF00"/>
                </a:highlight>
                <a:ea typeface="Times New Roman" panose="02020603050405020304" pitchFamily="18" charset="0"/>
              </a:rPr>
            </a:br>
            <a:r>
              <a:rPr lang="en-US" b="1" i="1" dirty="0" smtClean="0">
                <a:solidFill>
                  <a:srgbClr val="C00000"/>
                </a:solidFill>
              </a:rPr>
              <a:t>Special </a:t>
            </a:r>
            <a:r>
              <a:rPr lang="en-US" b="1" i="1" dirty="0">
                <a:solidFill>
                  <a:srgbClr val="C00000"/>
                </a:solidFill>
              </a:rPr>
              <a:t>thanks: </a:t>
            </a:r>
            <a:r>
              <a:rPr lang="en-US" b="1" i="1" dirty="0"/>
              <a:t>Enrollment Development, Welcome Center Outreach, Marketing, Community &amp; Academic </a:t>
            </a:r>
            <a:r>
              <a:rPr lang="en-US" b="1" i="1" dirty="0" smtClean="0"/>
              <a:t>Relations</a:t>
            </a:r>
            <a:endParaRPr lang="en-US" i="1" dirty="0"/>
          </a:p>
          <a:p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774" y="844286"/>
            <a:ext cx="8751034" cy="532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International Education Center </a:t>
            </a:r>
            <a:endParaRPr lang="en-US" sz="28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Recruitment &amp;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Enrollment Initiatives: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Increase incentives to IEC global partners to  augment new student referrals</a:t>
            </a:r>
            <a:r>
              <a:rPr lang="en-US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endParaRPr lang="en-US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Participate in virtual recruitment fairs across largest established and emerging markets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 Collaboration with Marketing developed digital Advertising/Search Engine Maximization campaign that resulted in a 254% increase in IEC page views</a:t>
            </a: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Implement Admission Workshops, Pre-enrollment Seminars and Online New Student Webinar to increase applications to admission yields and admission to enrollment yields.    </a:t>
            </a:r>
            <a:endParaRPr lang="en-US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Work with IEC Counseling Team to increase counselor availability following new student webinars to facilitate new student enrollment  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1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503967"/>
            <a:ext cx="8229600" cy="61734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28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Retention Initiatives:</a:t>
            </a:r>
            <a:endParaRPr lang="en-US" sz="2800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Address Financial Challenges by connecting students to timely information about on-campus employment options, SEVIS eligibility regulations on Economic Hardship based employment, paid internships and Optional Practical Training opportunities</a:t>
            </a:r>
            <a:endParaRPr lang="en-US" sz="23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ea typeface="Times New Roman" panose="02020603050405020304" pitchFamily="18" charset="0"/>
                <a:cs typeface="Calibri" panose="020F0502020204030204" pitchFamily="34" charset="0"/>
              </a:rPr>
              <a:t>Connect students to campus support services (Bodega, Center for Wellness and Wellbeing, Career Services, Tutoring and counseling services) &amp; expand resources guide to affordable housing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300" dirty="0">
                <a:ea typeface="Calibri" panose="020F0502020204030204" pitchFamily="34" charset="0"/>
                <a:cs typeface="Calibri" panose="020F0502020204030204" pitchFamily="34" charset="0"/>
              </a:rPr>
              <a:t>Work with the Center for Wellness and Wellbeing to bring onboard a dedicated international student Mental Health Specialist</a:t>
            </a:r>
          </a:p>
          <a:p>
            <a:r>
              <a:rPr lang="en-US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en-US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$375 Million Bond </a:t>
            </a:r>
            <a:r>
              <a:rPr lang="en-US" dirty="0" smtClean="0"/>
              <a:t>| Measure SMC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3"/>
                </a:solidFill>
              </a:rPr>
              <a:t>Supporting Equitable Outcomes </a:t>
            </a:r>
            <a:r>
              <a:rPr lang="en-US" sz="3200" b="1" dirty="0" smtClean="0">
                <a:solidFill>
                  <a:schemeClr val="accent3"/>
                </a:solidFill>
              </a:rPr>
              <a:t>&amp; 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accent3"/>
                </a:solidFill>
              </a:rPr>
              <a:t>Preparing </a:t>
            </a:r>
            <a:r>
              <a:rPr lang="en-US" sz="3200" b="1" dirty="0">
                <a:solidFill>
                  <a:schemeClr val="accent3"/>
                </a:solidFill>
              </a:rPr>
              <a:t>for Today’s Jobs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9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9067" y="1343537"/>
            <a:ext cx="97220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Measure SMC Would:</a:t>
            </a:r>
          </a:p>
          <a:p>
            <a:r>
              <a:rPr lang="en-US" dirty="0"/>
              <a:t> </a:t>
            </a: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/>
              <a:t>help fund much-needed updates to existing SMC career training facilities, </a:t>
            </a: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create </a:t>
            </a:r>
            <a:r>
              <a:rPr lang="en-US" sz="2400" dirty="0"/>
              <a:t>new housing for eligible low-income students, </a:t>
            </a:r>
            <a:r>
              <a:rPr lang="en-US" sz="2400" dirty="0" smtClean="0"/>
              <a:t>and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provide </a:t>
            </a:r>
            <a:r>
              <a:rPr lang="en-US" sz="2400" dirty="0"/>
              <a:t>technology upgrades to meet emergent needs in the post-pandemic world</a:t>
            </a:r>
            <a:r>
              <a:rPr lang="en-US" dirty="0"/>
              <a:t>.</a:t>
            </a:r>
          </a:p>
          <a:p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7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36" y="1023729"/>
            <a:ext cx="6733762" cy="4040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02" y="1324361"/>
            <a:ext cx="5907741" cy="4430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Basics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48" y="2594296"/>
            <a:ext cx="2392003" cy="3588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17705" y="3803524"/>
            <a:ext cx="466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Welcome, </a:t>
            </a:r>
            <a:r>
              <a:rPr lang="en-US" sz="3200" dirty="0" smtClean="0">
                <a:solidFill>
                  <a:srgbClr val="C00000"/>
                </a:solidFill>
              </a:rPr>
              <a:t>Ruben </a:t>
            </a:r>
            <a:r>
              <a:rPr lang="en-US" sz="3200" dirty="0" err="1" smtClean="0">
                <a:solidFill>
                  <a:srgbClr val="C00000"/>
                </a:solidFill>
              </a:rPr>
              <a:t>Canedo</a:t>
            </a:r>
            <a:r>
              <a:rPr lang="en-US" sz="3200" dirty="0" smtClean="0">
                <a:solidFill>
                  <a:srgbClr val="C00000"/>
                </a:solidFill>
              </a:rPr>
              <a:t>!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0541" y="995082"/>
            <a:ext cx="810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Thank you to the Basic Needs Team!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311" y="2264367"/>
            <a:ext cx="8044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err="1" smtClean="0"/>
              <a:t>Sharlyne</a:t>
            </a:r>
            <a:r>
              <a:rPr lang="en-US" sz="2400" dirty="0" smtClean="0"/>
              <a:t> </a:t>
            </a:r>
            <a:r>
              <a:rPr lang="en-US" sz="2400" dirty="0"/>
              <a:t>Massillon, MSW Basic Needs Project Manager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Thaddeus </a:t>
            </a:r>
            <a:r>
              <a:rPr lang="en-US" sz="2400" dirty="0"/>
              <a:t>Phillips, MSW Basic Needs Counselor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Alyssa </a:t>
            </a:r>
            <a:r>
              <a:rPr lang="en-US" sz="2400" dirty="0" err="1"/>
              <a:t>Heskin</a:t>
            </a:r>
            <a:r>
              <a:rPr lang="en-US" sz="2400" dirty="0"/>
              <a:t>, MSW Basic Needs Counselor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Sally </a:t>
            </a:r>
            <a:r>
              <a:rPr lang="en-US" sz="2400" dirty="0"/>
              <a:t>Calderon, MSW Basic Needs Counselor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Andrew </a:t>
            </a:r>
            <a:r>
              <a:rPr lang="en-US" sz="2400" dirty="0"/>
              <a:t>Smith, MSW Basic Needs Counselor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7" y="1506071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82" y="1506071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23" y="927847"/>
            <a:ext cx="7537076" cy="5024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1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583" y="982132"/>
            <a:ext cx="10390908" cy="29548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/>
              <a:t>“Basic Needs Support for Community College</a:t>
            </a:r>
            <a:br>
              <a:rPr lang="en-US" sz="4400" dirty="0"/>
            </a:br>
            <a:r>
              <a:rPr lang="en-US" sz="4400" dirty="0"/>
              <a:t>Students is Urgent and Actionable”</a:t>
            </a:r>
            <a:br>
              <a:rPr lang="en-US" sz="44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+mn-lt"/>
              </a:rPr>
              <a:t>—</a:t>
            </a:r>
            <a:r>
              <a:rPr lang="en-US" i="1" dirty="0">
                <a:solidFill>
                  <a:srgbClr val="C00000"/>
                </a:solidFill>
              </a:rPr>
              <a:t>Diverse Issues in Higher Education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/>
              <a:t>Dec. 3, 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3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56" y="1458644"/>
            <a:ext cx="4715266" cy="2398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4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0" y="755373"/>
            <a:ext cx="3375991" cy="506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462669" y="5903843"/>
            <a:ext cx="3375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Dr. Susan Fila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8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91" y="844827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21696" y="5595730"/>
            <a:ext cx="1889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Jason Beardsley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0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14" y="805069"/>
            <a:ext cx="3428354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820478" y="5595731"/>
            <a:ext cx="165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Thomas Bui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0731" y="1285718"/>
            <a:ext cx="5470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VIP Welcome Day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80" y="2381422"/>
            <a:ext cx="4114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43" y="2363667"/>
            <a:ext cx="41148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7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6"/>
          <a:stretch/>
        </p:blipFill>
        <p:spPr>
          <a:xfrm>
            <a:off x="4282108" y="803127"/>
            <a:ext cx="3429000" cy="457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92047" y="5645426"/>
            <a:ext cx="3419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Dr. Devin Starnes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8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“Nothing is permanent except change.”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--</a:t>
            </a:r>
            <a:r>
              <a:rPr lang="en-US" i="1" dirty="0"/>
              <a:t>Heraclitus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2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143000"/>
            <a:ext cx="6858001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7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51" y="2393908"/>
            <a:ext cx="4361373" cy="290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90870" y="894522"/>
            <a:ext cx="9641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</a:rPr>
              <a:t>Thank you,</a:t>
            </a:r>
          </a:p>
          <a:p>
            <a:pPr algn="ctr"/>
            <a:r>
              <a:rPr lang="en-US" sz="3200" dirty="0"/>
              <a:t> VIP Welcome Week Planning Team!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2116132"/>
            <a:ext cx="5489359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Kiersten Elliott</a:t>
            </a:r>
          </a:p>
          <a:p>
            <a:r>
              <a:rPr lang="en-US" sz="1700" dirty="0"/>
              <a:t>Maria Bonin</a:t>
            </a:r>
          </a:p>
          <a:p>
            <a:r>
              <a:rPr lang="en-US" sz="1700" dirty="0"/>
              <a:t>Aaron Delatorre</a:t>
            </a:r>
          </a:p>
          <a:p>
            <a:r>
              <a:rPr lang="en-US" sz="1700" dirty="0"/>
              <a:t>Christina </a:t>
            </a:r>
            <a:r>
              <a:rPr lang="en-US" sz="1700" dirty="0" err="1"/>
              <a:t>Marcial</a:t>
            </a:r>
            <a:endParaRPr lang="en-US" sz="1700" dirty="0"/>
          </a:p>
          <a:p>
            <a:r>
              <a:rPr lang="en-US" sz="1700" dirty="0"/>
              <a:t>Estela </a:t>
            </a:r>
            <a:r>
              <a:rPr lang="en-US" sz="1700" dirty="0" err="1"/>
              <a:t>Ruezga</a:t>
            </a:r>
            <a:endParaRPr lang="en-US" sz="1700" dirty="0"/>
          </a:p>
          <a:p>
            <a:r>
              <a:rPr lang="en-US" sz="1700" dirty="0" err="1"/>
              <a:t>Febe</a:t>
            </a:r>
            <a:r>
              <a:rPr lang="en-US" sz="1700" dirty="0"/>
              <a:t> Soliman</a:t>
            </a:r>
          </a:p>
          <a:p>
            <a:r>
              <a:rPr lang="en-US" sz="1700" dirty="0"/>
              <a:t>J.R. Stevenson</a:t>
            </a:r>
          </a:p>
          <a:p>
            <a:r>
              <a:rPr lang="en-US" sz="1700" dirty="0"/>
              <a:t>Carolina Trejo</a:t>
            </a:r>
          </a:p>
          <a:p>
            <a:r>
              <a:rPr lang="en-US" sz="1700" dirty="0"/>
              <a:t>Mark </a:t>
            </a:r>
            <a:r>
              <a:rPr lang="en-US" sz="1700" dirty="0" err="1"/>
              <a:t>Engfer</a:t>
            </a:r>
            <a:r>
              <a:rPr lang="en-US" sz="1700" dirty="0"/>
              <a:t>, Brant Looney, Matt Wong and the team from IT</a:t>
            </a:r>
          </a:p>
          <a:p>
            <a:r>
              <a:rPr lang="en-US" sz="1700" dirty="0"/>
              <a:t>Alice </a:t>
            </a:r>
            <a:r>
              <a:rPr lang="en-US" sz="1700" dirty="0" err="1"/>
              <a:t>Gheorghiu</a:t>
            </a:r>
            <a:r>
              <a:rPr lang="en-US" sz="1700" dirty="0"/>
              <a:t>, Wendy Liu, Meredith </a:t>
            </a:r>
            <a:r>
              <a:rPr lang="en-US" sz="1700" dirty="0" err="1"/>
              <a:t>Ouwersloot</a:t>
            </a:r>
            <a:r>
              <a:rPr lang="en-US" sz="1700" dirty="0"/>
              <a:t>, and MIS</a:t>
            </a:r>
          </a:p>
          <a:p>
            <a:r>
              <a:rPr lang="en-US" sz="1700" dirty="0"/>
              <a:t>Elease Juarez and the SMC Bookstore team</a:t>
            </a:r>
          </a:p>
          <a:p>
            <a:r>
              <a:rPr lang="en-US" sz="1700" dirty="0"/>
              <a:t>Maintenance and Operations, Grounds and Facilities teams</a:t>
            </a:r>
          </a:p>
          <a:p>
            <a:r>
              <a:rPr lang="en-US" sz="1700" dirty="0"/>
              <a:t>Walter Meyer and the Art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27" y="5405253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4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843" y="628235"/>
            <a:ext cx="811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/>
          </a:p>
          <a:p>
            <a:r>
              <a:rPr lang="en-US" sz="3200" dirty="0"/>
              <a:t>Special </a:t>
            </a:r>
            <a:r>
              <a:rPr lang="en-US" sz="3200" dirty="0">
                <a:solidFill>
                  <a:schemeClr val="accent3"/>
                </a:solidFill>
              </a:rPr>
              <a:t>additional thanks </a:t>
            </a:r>
            <a:r>
              <a:rPr lang="en-US" sz="3200" dirty="0"/>
              <a:t>to the following:</a:t>
            </a:r>
          </a:p>
          <a:p>
            <a:endParaRPr lang="en-US" sz="32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B28B51A-EAE9-37BC-5D4C-539C38847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947907"/>
              </p:ext>
            </p:extLst>
          </p:nvPr>
        </p:nvGraphicFramePr>
        <p:xfrm>
          <a:off x="3625574" y="2088565"/>
          <a:ext cx="4622800" cy="2819400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66476804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8188435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583927394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Thomas Bui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tabLst/>
                      </a:pP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Sharlyne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 Massillon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2319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Tessa Cavenah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Pressian Nicolov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46018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Aaron French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Stuart Ortiz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81794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Denise Henninger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Thaddeus Phillips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8448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Jose Hernandez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Vicki Rothman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99609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Stacey Jones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Scott Silverman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76678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Ferris Kawar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Deirdre Weaver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50663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Maria Martinez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Matt Wong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59308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68FF7-F9A9-361C-7AA5-620B2FFE9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4" y="1600200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6C0A-8128-E7DA-BA57-D74989407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6" y="1600200"/>
            <a:ext cx="51430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839228"/>
            <a:ext cx="9144000" cy="1303337"/>
          </a:xfrm>
        </p:spPr>
        <p:txBody>
          <a:bodyPr/>
          <a:lstStyle/>
          <a:p>
            <a:r>
              <a:rPr lang="en-US" dirty="0"/>
              <a:t>Grad Fest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2443"/>
            <a:ext cx="4491493" cy="2998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22" y="2122688"/>
            <a:ext cx="4541013" cy="3065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5" y="930447"/>
            <a:ext cx="480028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38" y="930450"/>
            <a:ext cx="513579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669786" y="4671392"/>
            <a:ext cx="2829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Grad Walk</a:t>
            </a:r>
            <a:endParaRPr lang="en-US" sz="3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88" y="5302041"/>
            <a:ext cx="813248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D9B247"/>
    </a:accent1>
    <a:accent2>
      <a:srgbClr val="CC702D"/>
    </a:accent2>
    <a:accent3>
      <a:srgbClr val="B53A31"/>
    </a:accent3>
    <a:accent4>
      <a:srgbClr val="815F56"/>
    </a:accent4>
    <a:accent5>
      <a:srgbClr val="AE9E7C"/>
    </a:accent5>
    <a:accent6>
      <a:srgbClr val="7B8865"/>
    </a:accent6>
    <a:hlink>
      <a:srgbClr val="BB7826"/>
    </a:hlink>
    <a:folHlink>
      <a:srgbClr val="CF9C5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7595</TotalTime>
  <Words>739</Words>
  <Application>Microsoft Office PowerPoint</Application>
  <PresentationFormat>Widescreen</PresentationFormat>
  <Paragraphs>116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Garamond</vt:lpstr>
      <vt:lpstr>Times New Roman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 Fest 2022</vt:lpstr>
      <vt:lpstr>PowerPoint Presentation</vt:lpstr>
      <vt:lpstr>PowerPoint Presentation</vt:lpstr>
      <vt:lpstr>PowerPoint Presentation</vt:lpstr>
      <vt:lpstr>SMC Board Rescinds Mandatory COVID-19 Vaccination Program (Aug. 16, 2022)</vt:lpstr>
      <vt:lpstr>PowerPoint Presentation</vt:lpstr>
      <vt:lpstr>PowerPoint Presentation</vt:lpstr>
      <vt:lpstr>Six HyFlex Classrooms!</vt:lpstr>
      <vt:lpstr>PowerPoint Presentation</vt:lpstr>
      <vt:lpstr>PowerPoint Presentation</vt:lpstr>
      <vt:lpstr>PowerPoint Presentation</vt:lpstr>
      <vt:lpstr>SMC Aquaculture Faculty!</vt:lpstr>
      <vt:lpstr>PowerPoint Presentation</vt:lpstr>
      <vt:lpstr>PowerPoint Presentation</vt:lpstr>
      <vt:lpstr>PowerPoint Presentation</vt:lpstr>
      <vt:lpstr>Enrollment &amp; Budget</vt:lpstr>
      <vt:lpstr>PowerPoint Presentation</vt:lpstr>
      <vt:lpstr>PowerPoint Presentation</vt:lpstr>
      <vt:lpstr>PowerPoint Presentation</vt:lpstr>
      <vt:lpstr>PowerPoint Presentation</vt:lpstr>
      <vt:lpstr>$375 Million Bond | Measure SMC</vt:lpstr>
      <vt:lpstr>PowerPoint Presentation</vt:lpstr>
      <vt:lpstr>PowerPoint Presentation</vt:lpstr>
      <vt:lpstr>Back to Basics</vt:lpstr>
      <vt:lpstr>PowerPoint Presentation</vt:lpstr>
      <vt:lpstr>PowerPoint Presentation</vt:lpstr>
      <vt:lpstr>PowerPoint Presentation</vt:lpstr>
      <vt:lpstr>“Basic Needs Support for Community College Students is Urgent and Actionable”  —Diverse Issues in Higher Education, Dec. 3,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“Nothing is permanent except change.” --Heraclitus </vt:lpstr>
      <vt:lpstr>PowerPoint Presentation</vt:lpstr>
    </vt:vector>
  </TitlesOfParts>
  <Company>Santa Monica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smith_grace</dc:creator>
  <cp:lastModifiedBy>SMITH_GRACE</cp:lastModifiedBy>
  <cp:revision>242</cp:revision>
  <dcterms:created xsi:type="dcterms:W3CDTF">2019-08-20T21:34:42Z</dcterms:created>
  <dcterms:modified xsi:type="dcterms:W3CDTF">2022-08-24T22:00:43Z</dcterms:modified>
</cp:coreProperties>
</file>