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s/slide11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2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.xml" ContentType="application/vnd.openxmlformats-officedocument.presentationml.slide+xml"/>
  <Override PartName="/ppt/slides/slide13.xml" ContentType="application/vnd.openxmlformats-officedocument.presentationml.slide+xml"/>
  <Override PartName="/ppt/notesSlides/notesSlide15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2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11.xml" ContentType="application/vnd.openxmlformats-officedocument.presentationml.notesSlide+xml"/>
  <Override PartName="/ppt/notesSlides/notesSlide10.xml" ContentType="application/vnd.openxmlformats-officedocument.presentationml.notes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handoutMasters/handoutMaster1.xml" ContentType="application/vnd.openxmlformats-officedocument.presentationml.handoutMaster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8" r:id="rId2"/>
    <p:sldId id="257" r:id="rId3"/>
    <p:sldId id="259" r:id="rId4"/>
    <p:sldId id="260" r:id="rId5"/>
    <p:sldId id="264" r:id="rId6"/>
    <p:sldId id="268" r:id="rId7"/>
    <p:sldId id="256" r:id="rId8"/>
    <p:sldId id="279" r:id="rId9"/>
    <p:sldId id="265" r:id="rId10"/>
    <p:sldId id="282" r:id="rId11"/>
    <p:sldId id="275" r:id="rId12"/>
    <p:sldId id="277" r:id="rId13"/>
    <p:sldId id="280" r:id="rId14"/>
    <p:sldId id="274" r:id="rId15"/>
    <p:sldId id="262" r:id="rId16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1A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 autoAdjust="0"/>
    <p:restoredTop sz="54714" autoAdjust="0"/>
  </p:normalViewPr>
  <p:slideViewPr>
    <p:cSldViewPr>
      <p:cViewPr varScale="1">
        <p:scale>
          <a:sx n="102" d="100"/>
          <a:sy n="102" d="100"/>
        </p:scale>
        <p:origin x="898" y="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826"/>
    </p:cViewPr>
  </p:sorterViewPr>
  <p:notesViewPr>
    <p:cSldViewPr>
      <p:cViewPr varScale="1">
        <p:scale>
          <a:sx n="51" d="100"/>
          <a:sy n="51" d="100"/>
        </p:scale>
        <p:origin x="-2717" y="-77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CE85A683-7B6C-4C3E-BAC8-B570CCCCAFC1}" type="datetimeFigureOut">
              <a:rPr lang="en-US" smtClean="0"/>
              <a:t>5/31/2018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5CD32709-F72D-40AC-9BDF-BBB8095305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6904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200A8273-A795-46F2-B83F-AD4148C483E5}" type="datetimeFigureOut">
              <a:rPr lang="en-US" smtClean="0"/>
              <a:t>5/31/2018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149BA384-DC41-4312-9A5B-D0858F372D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0491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want to </a:t>
            </a:r>
            <a:r>
              <a:rPr lang="en-US" baseline="0" dirty="0" smtClean="0"/>
              <a:t>introduce you to this very useful online resource available to ALL of us and our students: StudentLingo provides online student success </a:t>
            </a:r>
            <a:r>
              <a:rPr lang="en-US" b="1" baseline="0" dirty="0" smtClean="0"/>
              <a:t>video workshops </a:t>
            </a:r>
            <a:r>
              <a:rPr lang="en-US" baseline="0" dirty="0" smtClean="0"/>
              <a:t>that can be accessed by anyone affiliated with SMC—student, faculty, staff, parent,—24/7.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Originally, through funds from a GRIT grant, the Latino Center piloted use of 4 of these workshops with Adelante Program students, and </a:t>
            </a:r>
            <a:r>
              <a:rPr lang="en-US" b="1" baseline="0" dirty="0" smtClean="0"/>
              <a:t>found a strong positive student response</a:t>
            </a:r>
            <a:r>
              <a:rPr lang="en-US" baseline="0" dirty="0" smtClean="0"/>
              <a:t> to these workshops.  Students were also </a:t>
            </a:r>
            <a:r>
              <a:rPr lang="en-US" b="1" baseline="0" dirty="0" smtClean="0"/>
              <a:t>asking for more workshop topics</a:t>
            </a:r>
            <a:r>
              <a:rPr lang="en-US" baseline="0" dirty="0" smtClean="0"/>
              <a:t>.</a:t>
            </a:r>
          </a:p>
          <a:p>
            <a:endParaRPr lang="en-US" baseline="0" dirty="0" smtClean="0"/>
          </a:p>
          <a:p>
            <a:r>
              <a:rPr lang="en-US" baseline="0" dirty="0" smtClean="0"/>
              <a:t>We wanted to </a:t>
            </a:r>
            <a:r>
              <a:rPr lang="en-US" b="1" baseline="0" dirty="0" smtClean="0"/>
              <a:t>provide more </a:t>
            </a:r>
            <a:r>
              <a:rPr lang="en-US" b="0" baseline="0" dirty="0" smtClean="0"/>
              <a:t>and </a:t>
            </a:r>
            <a:r>
              <a:rPr lang="en-US" b="1" baseline="0" dirty="0" smtClean="0"/>
              <a:t>offer additional resources to students and faculty</a:t>
            </a:r>
            <a:r>
              <a:rPr lang="en-US" baseline="0" dirty="0" smtClean="0"/>
              <a:t>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 </a:t>
            </a:r>
            <a:r>
              <a:rPr lang="en-US" b="1" baseline="0" dirty="0" smtClean="0"/>
              <a:t>SMC Foundation </a:t>
            </a:r>
            <a:r>
              <a:rPr lang="en-US" baseline="0" dirty="0" smtClean="0"/>
              <a:t>provided the funds to get all 48 workshops through </a:t>
            </a:r>
            <a:r>
              <a:rPr lang="en-US" b="1" baseline="0" dirty="0" smtClean="0"/>
              <a:t>July 2020</a:t>
            </a:r>
            <a:r>
              <a:rPr lang="en-US" baseline="0" dirty="0" smtClean="0"/>
              <a:t>.  </a:t>
            </a:r>
          </a:p>
          <a:p>
            <a:endParaRPr lang="en-US" baseline="0" dirty="0" smtClean="0"/>
          </a:p>
          <a:p>
            <a:r>
              <a:rPr lang="en-US" baseline="0" dirty="0" smtClean="0"/>
              <a:t>Our role is </a:t>
            </a:r>
            <a:r>
              <a:rPr lang="en-US" b="1" baseline="0" dirty="0" smtClean="0"/>
              <a:t>to inform </a:t>
            </a:r>
            <a:r>
              <a:rPr lang="en-US" baseline="0" dirty="0" smtClean="0"/>
              <a:t>others of this resource available to the entire SMC community, help </a:t>
            </a:r>
            <a:r>
              <a:rPr lang="en-US" b="1" baseline="0" dirty="0" smtClean="0"/>
              <a:t>build use </a:t>
            </a:r>
            <a:r>
              <a:rPr lang="en-US" baseline="0" dirty="0" smtClean="0"/>
              <a:t>throughout our campuses, </a:t>
            </a:r>
          </a:p>
          <a:p>
            <a:r>
              <a:rPr lang="en-US" b="1" baseline="0" dirty="0" smtClean="0"/>
              <a:t>and be able to show</a:t>
            </a:r>
            <a:r>
              <a:rPr lang="en-US" baseline="0" dirty="0" smtClean="0"/>
              <a:t> by the time we need to renew the contract, that this is a </a:t>
            </a:r>
            <a:r>
              <a:rPr lang="en-US" b="1" baseline="0" dirty="0" smtClean="0"/>
              <a:t>well-used </a:t>
            </a:r>
            <a:r>
              <a:rPr lang="en-US" baseline="0" dirty="0" smtClean="0"/>
              <a:t>resource.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9BA384-DC41-4312-9A5B-D0858F372DA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3167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We initially </a:t>
            </a:r>
            <a:r>
              <a:rPr lang="en-US" b="1" baseline="0" dirty="0" smtClean="0"/>
              <a:t>started w/  4 workshops </a:t>
            </a:r>
            <a:r>
              <a:rPr lang="en-US" baseline="0" dirty="0" smtClean="0"/>
              <a:t>and got some really good feedback from students.    (Point out some results)</a:t>
            </a:r>
          </a:p>
          <a:p>
            <a:endParaRPr lang="en-US" baseline="0" dirty="0" smtClean="0"/>
          </a:p>
          <a:p>
            <a:r>
              <a:rPr lang="en-US" b="1" baseline="0" dirty="0" smtClean="0"/>
              <a:t>Last summer, the SMC Foundation stepped up </a:t>
            </a:r>
            <a:r>
              <a:rPr lang="en-US" baseline="0" dirty="0" smtClean="0"/>
              <a:t>to fund these workshops through </a:t>
            </a:r>
            <a:r>
              <a:rPr lang="en-US" b="1" u="sng" baseline="0" dirty="0" smtClean="0"/>
              <a:t>July 2020 </a:t>
            </a:r>
            <a:r>
              <a:rPr lang="en-US" b="1" baseline="0" dirty="0" smtClean="0"/>
              <a:t>so that SMC could really experiment with these </a:t>
            </a:r>
            <a:r>
              <a:rPr lang="en-US" baseline="0" dirty="0" smtClean="0"/>
              <a:t>and take full advantage of this resources.   The feedback and participation we’ve continued to receive is very encouraging.</a:t>
            </a:r>
          </a:p>
          <a:p>
            <a:endParaRPr lang="en-US" baseline="0" dirty="0" smtClean="0"/>
          </a:p>
          <a:p>
            <a:r>
              <a:rPr lang="en-US" baseline="0" dirty="0" smtClean="0"/>
              <a:t>Sign of the times….</a:t>
            </a:r>
            <a:r>
              <a:rPr lang="en-US" b="1" baseline="0" dirty="0" smtClean="0"/>
              <a:t>Point out Top 5 Viewed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9BA384-DC41-4312-9A5B-D0858F372DA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1435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Action Plan in handouts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9BA384-DC41-4312-9A5B-D0858F372DA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7881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Certificate of Completion Example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9BA384-DC41-4312-9A5B-D0858F372DA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3443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So, how can I apply this tool in my class or</a:t>
            </a:r>
            <a:r>
              <a:rPr lang="en-US" baseline="0" dirty="0" smtClean="0"/>
              <a:t> program?  </a:t>
            </a:r>
          </a:p>
          <a:p>
            <a:r>
              <a:rPr lang="en-US" baseline="0" dirty="0" smtClean="0"/>
              <a:t>How can I try to empower myself and my students?  </a:t>
            </a:r>
          </a:p>
          <a:p>
            <a:endParaRPr lang="en-US" baseline="0" dirty="0" smtClean="0"/>
          </a:p>
          <a:p>
            <a:r>
              <a:rPr lang="en-US" b="1" baseline="0" dirty="0" smtClean="0"/>
              <a:t>Here are some concrete examples.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9BA384-DC41-4312-9A5B-D0858F372DA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2827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Our Media and Web Services Division helped us create</a:t>
            </a:r>
            <a:r>
              <a:rPr lang="en-US" baseline="0" dirty="0" smtClean="0"/>
              <a:t> </a:t>
            </a:r>
            <a:r>
              <a:rPr lang="en-US" b="1" baseline="0" dirty="0" smtClean="0"/>
              <a:t>SMC</a:t>
            </a:r>
            <a:r>
              <a:rPr lang="en-US" baseline="0" dirty="0" smtClean="0"/>
              <a:t> </a:t>
            </a:r>
            <a:r>
              <a:rPr lang="en-US" b="1" baseline="0" dirty="0" smtClean="0"/>
              <a:t>web pages </a:t>
            </a:r>
            <a:r>
              <a:rPr lang="en-US" baseline="0" dirty="0" smtClean="0"/>
              <a:t>to provide more specific information about StudentLingo.  </a:t>
            </a:r>
          </a:p>
          <a:p>
            <a:r>
              <a:rPr lang="en-US" baseline="0" dirty="0" smtClean="0"/>
              <a:t>You can see the </a:t>
            </a:r>
            <a:r>
              <a:rPr lang="en-US" b="1" baseline="0" dirty="0" smtClean="0"/>
              <a:t>main topics listed here on the left</a:t>
            </a:r>
            <a:r>
              <a:rPr lang="en-US" baseline="0" dirty="0" smtClean="0"/>
              <a:t>.  </a:t>
            </a:r>
          </a:p>
          <a:p>
            <a:endParaRPr lang="en-US" baseline="0" dirty="0" smtClean="0"/>
          </a:p>
          <a:p>
            <a:r>
              <a:rPr lang="en-US" baseline="0" dirty="0" smtClean="0"/>
              <a:t>In particular, you’ll want to check out the bottom three links</a:t>
            </a:r>
            <a:r>
              <a:rPr lang="en-US" b="0" baseline="0" dirty="0" smtClean="0"/>
              <a:t>.  And please let us know if you have feedback about the information available on this site.</a:t>
            </a:r>
          </a:p>
          <a:p>
            <a:endParaRPr lang="en-US" b="0" baseline="0" dirty="0" smtClean="0"/>
          </a:p>
          <a:p>
            <a:r>
              <a:rPr lang="en-US" b="0" baseline="0" dirty="0" smtClean="0"/>
              <a:t>The SL link is now also on the </a:t>
            </a:r>
            <a:r>
              <a:rPr lang="en-US" b="1" baseline="0" dirty="0" smtClean="0"/>
              <a:t>SMC GO app</a:t>
            </a:r>
            <a:r>
              <a:rPr lang="en-US" b="0" baseline="0" dirty="0" smtClean="0"/>
              <a:t>, so students have yet another link to access these resources.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9BA384-DC41-4312-9A5B-D0858F372DA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947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From wherever you are—</a:t>
            </a:r>
            <a:r>
              <a:rPr lang="en-US" b="1" baseline="0" dirty="0" smtClean="0"/>
              <a:t>computer, tablet, or other mobile device-</a:t>
            </a:r>
            <a:r>
              <a:rPr lang="en-US" baseline="0" dirty="0" smtClean="0"/>
              <a:t>-access the SMC portal through this site and follow these steps.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9BA384-DC41-4312-9A5B-D0858F372DA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7212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Read</a:t>
            </a:r>
            <a:r>
              <a:rPr lang="en-US" baseline="0" dirty="0" smtClean="0"/>
              <a:t> list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9BA384-DC41-4312-9A5B-D0858F372DA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8000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You might have asked yourselves similar questions about your class or department.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Basically, how can we make resources more accessible to our students and faculty </a:t>
            </a:r>
            <a:r>
              <a:rPr lang="en-US" b="1" baseline="0" dirty="0" smtClean="0"/>
              <a:t>without reinventing the wheel?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9BA384-DC41-4312-9A5B-D0858F372DA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7667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There are </a:t>
            </a:r>
            <a:r>
              <a:rPr lang="en-US" b="1" dirty="0" smtClean="0"/>
              <a:t>48 online videos which include activities and additional online resources. </a:t>
            </a:r>
            <a:r>
              <a:rPr lang="en-US" b="1" baseline="0" dirty="0" smtClean="0"/>
              <a:t>  </a:t>
            </a:r>
          </a:p>
          <a:p>
            <a:endParaRPr lang="en-US" b="1" baseline="0" dirty="0" smtClean="0"/>
          </a:p>
          <a:p>
            <a:r>
              <a:rPr lang="en-US" b="0" baseline="0" dirty="0" smtClean="0"/>
              <a:t>Ex.  Reading Comprehension,  How to Overcome Math Anxiety,  How To Develop Your Cross-Cultural Skills</a:t>
            </a:r>
          </a:p>
          <a:p>
            <a:endParaRPr lang="en-US" b="1" baseline="0" dirty="0" smtClean="0"/>
          </a:p>
          <a:p>
            <a:r>
              <a:rPr lang="en-US" baseline="0" dirty="0" smtClean="0"/>
              <a:t>This variety helps in increasing the </a:t>
            </a:r>
            <a:r>
              <a:rPr lang="en-US" b="1" baseline="0" dirty="0" smtClean="0"/>
              <a:t>capacity to address multiple student or classroom needs</a:t>
            </a:r>
            <a:r>
              <a:rPr lang="en-US" baseline="0" dirty="0" smtClean="0"/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9BA384-DC41-4312-9A5B-D0858F372DA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6388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</a:t>
            </a:r>
            <a:r>
              <a:rPr lang="en-US" baseline="0" dirty="0" smtClean="0"/>
              <a:t> gained access to the 48 workshops last Fall, which is also when </a:t>
            </a:r>
            <a:r>
              <a:rPr lang="en-US" dirty="0" err="1" smtClean="0"/>
              <a:t>StudentLingo’s</a:t>
            </a:r>
            <a:r>
              <a:rPr lang="en-US" dirty="0" smtClean="0"/>
              <a:t> platform was updated</a:t>
            </a:r>
            <a:r>
              <a:rPr lang="en-US" baseline="0" dirty="0" smtClean="0"/>
              <a:t> and new features were added</a:t>
            </a:r>
            <a:r>
              <a:rPr lang="en-US" dirty="0" smtClean="0"/>
              <a:t>.  </a:t>
            </a:r>
            <a:r>
              <a:rPr lang="en-US" baseline="0" dirty="0" smtClean="0"/>
              <a:t> </a:t>
            </a:r>
          </a:p>
          <a:p>
            <a:endParaRPr lang="en-US" baseline="0" dirty="0" smtClean="0"/>
          </a:p>
          <a:p>
            <a:r>
              <a:rPr lang="en-US" baseline="0" dirty="0" smtClean="0"/>
              <a:t>Alex is our liaison and </a:t>
            </a:r>
            <a:r>
              <a:rPr lang="en-US" dirty="0" smtClean="0"/>
              <a:t>created this</a:t>
            </a:r>
            <a:r>
              <a:rPr lang="en-US" baseline="0" dirty="0" smtClean="0"/>
              <a:t> </a:t>
            </a:r>
            <a:r>
              <a:rPr lang="en-US" b="1" baseline="0" dirty="0" smtClean="0"/>
              <a:t>4-minute video </a:t>
            </a:r>
            <a:r>
              <a:rPr lang="en-US" baseline="0" dirty="0" smtClean="0"/>
              <a:t>which will give you a quick intro to </a:t>
            </a:r>
            <a:r>
              <a:rPr lang="en-US" b="1" baseline="0" dirty="0" smtClean="0"/>
              <a:t>the look and feel </a:t>
            </a:r>
            <a:r>
              <a:rPr lang="en-US" baseline="0" dirty="0" smtClean="0"/>
              <a:t>of StudentLingo.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9BA384-DC41-4312-9A5B-D0858F372DA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8910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Student-Faculty</a:t>
            </a:r>
            <a:r>
              <a:rPr lang="en-US" baseline="0" dirty="0" smtClean="0"/>
              <a:t> Relationships</a:t>
            </a:r>
          </a:p>
          <a:p>
            <a:r>
              <a:rPr lang="en-US" baseline="0" dirty="0" smtClean="0"/>
              <a:t>Reading Comprehension</a:t>
            </a:r>
          </a:p>
          <a:p>
            <a:r>
              <a:rPr lang="en-US" dirty="0" smtClean="0"/>
              <a:t>Pre-writing Techniques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9BA384-DC41-4312-9A5B-D0858F372DA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1014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You can start to see how this would be a </a:t>
            </a:r>
            <a:r>
              <a:rPr lang="en-US" b="1" baseline="0" dirty="0" smtClean="0"/>
              <a:t>practical</a:t>
            </a:r>
            <a:r>
              <a:rPr lang="en-US" baseline="0" dirty="0" smtClean="0"/>
              <a:t> and </a:t>
            </a:r>
            <a:r>
              <a:rPr lang="en-US" b="1" baseline="0" dirty="0" smtClean="0"/>
              <a:t>accessible</a:t>
            </a:r>
            <a:r>
              <a:rPr lang="en-US" baseline="0" dirty="0" smtClean="0"/>
              <a:t> resource.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I want to point out </a:t>
            </a:r>
            <a:r>
              <a:rPr lang="en-US" b="1" baseline="0" dirty="0" smtClean="0"/>
              <a:t>the ADA compliance </a:t>
            </a:r>
            <a:r>
              <a:rPr lang="en-US" baseline="0" dirty="0" smtClean="0"/>
              <a:t>that’s built in, being</a:t>
            </a:r>
            <a:r>
              <a:rPr lang="en-US" b="1" baseline="0" dirty="0" smtClean="0"/>
              <a:t> able to track your progress in a workshop, </a:t>
            </a:r>
            <a:r>
              <a:rPr lang="en-US" baseline="0" dirty="0" smtClean="0"/>
              <a:t> as well as </a:t>
            </a:r>
            <a:r>
              <a:rPr lang="en-US" b="1" baseline="0" dirty="0" smtClean="0"/>
              <a:t>the increased access to online student support</a:t>
            </a:r>
            <a:r>
              <a:rPr lang="en-US" b="0" baseline="0" dirty="0" smtClean="0"/>
              <a:t> that is available to students, AND faculty and staff</a:t>
            </a:r>
            <a:r>
              <a:rPr lang="en-US" baseline="0" dirty="0" smtClean="0"/>
              <a:t>. 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9BA384-DC41-4312-9A5B-D0858F372DA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1435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>
                <a:solidFill>
                  <a:srgbClr val="FF0000"/>
                </a:solidFill>
              </a:rPr>
              <a:t>As our SMC community increases its focus on equity, we view this as a good tool that can help </a:t>
            </a:r>
            <a:r>
              <a:rPr lang="en-US" b="1" baseline="0" dirty="0" smtClean="0">
                <a:solidFill>
                  <a:srgbClr val="FF0000"/>
                </a:solidFill>
              </a:rPr>
              <a:t>EMPOWER students… AND faculty and staff</a:t>
            </a:r>
            <a:r>
              <a:rPr lang="en-US" baseline="0" dirty="0" smtClean="0">
                <a:solidFill>
                  <a:srgbClr val="FF0000"/>
                </a:solidFill>
              </a:rPr>
              <a:t>. 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>
              <a:solidFill>
                <a:srgbClr val="FF0000"/>
              </a:solidFill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>
                <a:solidFill>
                  <a:srgbClr val="FF0000"/>
                </a:solidFill>
              </a:rPr>
              <a:t>This resource can </a:t>
            </a:r>
            <a:r>
              <a:rPr lang="en-US" b="1" baseline="0" dirty="0" smtClean="0">
                <a:solidFill>
                  <a:srgbClr val="FF0000"/>
                </a:solidFill>
              </a:rPr>
              <a:t>help facilitate important conversations </a:t>
            </a:r>
            <a:r>
              <a:rPr lang="en-US" baseline="0" dirty="0" smtClean="0">
                <a:solidFill>
                  <a:srgbClr val="FF0000"/>
                </a:solidFill>
              </a:rPr>
              <a:t>and </a:t>
            </a:r>
            <a:r>
              <a:rPr lang="en-US" b="1" baseline="0" dirty="0" smtClean="0">
                <a:solidFill>
                  <a:srgbClr val="FF0000"/>
                </a:solidFill>
              </a:rPr>
              <a:t>increase our abilities to support</a:t>
            </a:r>
            <a:r>
              <a:rPr lang="en-US" baseline="0" dirty="0" smtClean="0">
                <a:solidFill>
                  <a:srgbClr val="FF0000"/>
                </a:solidFill>
              </a:rPr>
              <a:t> students.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9BA384-DC41-4312-9A5B-D0858F372DA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1688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This</a:t>
            </a:r>
            <a:r>
              <a:rPr lang="en-US" baseline="0" dirty="0" smtClean="0"/>
              <a:t> is the flier sent to Adelante students </a:t>
            </a:r>
            <a:r>
              <a:rPr lang="en-US" b="1" baseline="0" dirty="0" smtClean="0"/>
              <a:t>last Fall </a:t>
            </a:r>
            <a:r>
              <a:rPr lang="en-US" baseline="0" dirty="0" smtClean="0"/>
              <a:t>with instructions on how to get workshop credit. </a:t>
            </a:r>
            <a:r>
              <a:rPr lang="en-US" b="1" baseline="0" dirty="0" smtClean="0"/>
              <a:t>Last</a:t>
            </a:r>
            <a:r>
              <a:rPr lang="en-US" baseline="0" dirty="0" smtClean="0"/>
              <a:t> </a:t>
            </a:r>
            <a:r>
              <a:rPr lang="en-US" b="1" baseline="0" dirty="0" smtClean="0"/>
              <a:t>semester </a:t>
            </a:r>
            <a:r>
              <a:rPr lang="en-US" baseline="0" dirty="0" smtClean="0"/>
              <a:t>we offered all 48 workshops.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You </a:t>
            </a:r>
            <a:r>
              <a:rPr lang="en-US" b="1" baseline="0" dirty="0" smtClean="0"/>
              <a:t>have the new fliers </a:t>
            </a:r>
            <a:r>
              <a:rPr lang="en-US" baseline="0" dirty="0" smtClean="0"/>
              <a:t>that provide more information about the workshops and how to get started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r>
              <a:rPr lang="en-US" baseline="0" dirty="0" smtClean="0"/>
              <a:t>Our students must complete two workshop activities, and one of them may be from the online workshop menu. </a:t>
            </a:r>
          </a:p>
          <a:p>
            <a:endParaRPr lang="en-US" baseline="0" dirty="0" smtClean="0"/>
          </a:p>
          <a:p>
            <a:r>
              <a:rPr lang="en-US" b="1" baseline="0" dirty="0" smtClean="0"/>
              <a:t>We</a:t>
            </a:r>
            <a:r>
              <a:rPr lang="en-US" b="0" baseline="0" dirty="0" smtClean="0"/>
              <a:t> </a:t>
            </a:r>
            <a:r>
              <a:rPr lang="en-US" b="1" baseline="0" dirty="0" smtClean="0"/>
              <a:t>require a completed Action Plan </a:t>
            </a:r>
            <a:r>
              <a:rPr lang="en-US" baseline="0" dirty="0" smtClean="0"/>
              <a:t>for a workshop to receive credit, rather than a Certificate of Completion. </a:t>
            </a:r>
          </a:p>
          <a:p>
            <a:r>
              <a:rPr lang="en-US" baseline="0" dirty="0" smtClean="0"/>
              <a:t>You can choose how you want to verify the workshop completion.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9BA384-DC41-4312-9A5B-D0858F372DA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7921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8FC72-5EE1-40E9-9ED9-DB0F40EBD69B}" type="datetimeFigureOut">
              <a:rPr lang="en-US" smtClean="0"/>
              <a:t>5/31/2018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8DEB9-985A-4FAF-A8C7-A37682C42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864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8FC72-5EE1-40E9-9ED9-DB0F40EBD69B}" type="datetimeFigureOut">
              <a:rPr lang="en-US" smtClean="0"/>
              <a:t>5/31/2018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8DEB9-985A-4FAF-A8C7-A37682C42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272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8FC72-5EE1-40E9-9ED9-DB0F40EBD69B}" type="datetimeFigureOut">
              <a:rPr lang="en-US" smtClean="0"/>
              <a:t>5/31/2018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8DEB9-985A-4FAF-A8C7-A37682C42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030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8FC72-5EE1-40E9-9ED9-DB0F40EBD69B}" type="datetimeFigureOut">
              <a:rPr lang="en-US" smtClean="0"/>
              <a:t>5/31/2018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8DEB9-985A-4FAF-A8C7-A37682C42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115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8FC72-5EE1-40E9-9ED9-DB0F40EBD69B}" type="datetimeFigureOut">
              <a:rPr lang="en-US" smtClean="0"/>
              <a:t>5/31/2018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8DEB9-985A-4FAF-A8C7-A37682C42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005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8FC72-5EE1-40E9-9ED9-DB0F40EBD69B}" type="datetimeFigureOut">
              <a:rPr lang="en-US" smtClean="0"/>
              <a:t>5/31/2018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8DEB9-985A-4FAF-A8C7-A37682C42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497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8FC72-5EE1-40E9-9ED9-DB0F40EBD69B}" type="datetimeFigureOut">
              <a:rPr lang="en-US" smtClean="0"/>
              <a:t>5/31/2018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8DEB9-985A-4FAF-A8C7-A37682C42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082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8FC72-5EE1-40E9-9ED9-DB0F40EBD69B}" type="datetimeFigureOut">
              <a:rPr lang="en-US" smtClean="0"/>
              <a:t>5/31/2018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8DEB9-985A-4FAF-A8C7-A37682C42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889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8FC72-5EE1-40E9-9ED9-DB0F40EBD69B}" type="datetimeFigureOut">
              <a:rPr lang="en-US" smtClean="0"/>
              <a:t>5/31/2018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8DEB9-985A-4FAF-A8C7-A37682C42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602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8FC72-5EE1-40E9-9ED9-DB0F40EBD69B}" type="datetimeFigureOut">
              <a:rPr lang="en-US" smtClean="0"/>
              <a:t>5/31/2018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8DEB9-985A-4FAF-A8C7-A37682C42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86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8FC72-5EE1-40E9-9ED9-DB0F40EBD69B}" type="datetimeFigureOut">
              <a:rPr lang="en-US" smtClean="0"/>
              <a:t>5/31/2018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8DEB9-985A-4FAF-A8C7-A37682C42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582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F8FC72-5EE1-40E9-9ED9-DB0F40EBD69B}" type="datetimeFigureOut">
              <a:rPr lang="en-US" smtClean="0"/>
              <a:t>5/31/2018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88DEB9-985A-4FAF-A8C7-A37682C42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53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tudentlingo.com/smc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04800"/>
            <a:ext cx="9144000" cy="1905000"/>
          </a:xfrm>
          <a:solidFill>
            <a:schemeClr val="tx2"/>
          </a:solidFill>
        </p:spPr>
        <p:txBody>
          <a:bodyPr>
            <a:noAutofit/>
          </a:bodyPr>
          <a:lstStyle/>
          <a:p>
            <a:r>
              <a:rPr lang="en-US" sz="8000" b="1" dirty="0" smtClean="0">
                <a:solidFill>
                  <a:schemeClr val="bg1"/>
                </a:solidFill>
              </a:rPr>
              <a:t>StudentLingo</a:t>
            </a:r>
            <a:r>
              <a:rPr lang="en-US" sz="9000" b="1" dirty="0" smtClean="0">
                <a:solidFill>
                  <a:schemeClr val="bg1"/>
                </a:solidFill>
              </a:rPr>
              <a:t/>
            </a:r>
            <a:br>
              <a:rPr lang="en-US" sz="9000" b="1" dirty="0" smtClean="0">
                <a:solidFill>
                  <a:schemeClr val="bg1"/>
                </a:solidFill>
              </a:rPr>
            </a:br>
            <a:r>
              <a:rPr lang="en-US" sz="4000" b="1" dirty="0" smtClean="0">
                <a:solidFill>
                  <a:schemeClr val="bg1"/>
                </a:solidFill>
              </a:rPr>
              <a:t>www.smc.edu/StudentLingo</a:t>
            </a:r>
            <a:endParaRPr lang="en-US" sz="1000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2743200"/>
            <a:ext cx="8610600" cy="38862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StudentLingo Online Workshops:</a:t>
            </a:r>
          </a:p>
          <a:p>
            <a:r>
              <a:rPr lang="en-US" b="1" dirty="0" smtClean="0">
                <a:solidFill>
                  <a:schemeClr val="accent1"/>
                </a:solidFill>
              </a:rPr>
              <a:t>Tools for the Entire SMC Community</a:t>
            </a:r>
          </a:p>
          <a:p>
            <a:endParaRPr lang="en-US" sz="2000" dirty="0" smtClean="0">
              <a:solidFill>
                <a:schemeClr val="accent1"/>
              </a:solidFill>
            </a:endParaRPr>
          </a:p>
          <a:p>
            <a:r>
              <a:rPr lang="en-US" sz="2200" b="1" dirty="0" smtClean="0">
                <a:solidFill>
                  <a:schemeClr val="accent1"/>
                </a:solidFill>
              </a:rPr>
              <a:t>Department Chair’s Meeting</a:t>
            </a:r>
            <a:r>
              <a:rPr lang="en-US" sz="2200" b="1" smtClean="0">
                <a:solidFill>
                  <a:schemeClr val="accent1"/>
                </a:solidFill>
              </a:rPr>
              <a:t>– </a:t>
            </a:r>
            <a:r>
              <a:rPr lang="en-US" sz="2200" b="1" smtClean="0">
                <a:solidFill>
                  <a:schemeClr val="accent1"/>
                </a:solidFill>
              </a:rPr>
              <a:t>June 1</a:t>
            </a:r>
            <a:r>
              <a:rPr lang="en-US" sz="2200" b="1" smtClean="0">
                <a:solidFill>
                  <a:schemeClr val="accent1"/>
                </a:solidFill>
              </a:rPr>
              <a:t>, </a:t>
            </a:r>
            <a:r>
              <a:rPr lang="en-US" sz="2200" b="1" dirty="0" smtClean="0">
                <a:solidFill>
                  <a:schemeClr val="accent1"/>
                </a:solidFill>
              </a:rPr>
              <a:t>2018</a:t>
            </a:r>
            <a:endParaRPr lang="en-US" sz="2200" b="1" dirty="0">
              <a:solidFill>
                <a:schemeClr val="accent1"/>
              </a:solidFill>
            </a:endParaRPr>
          </a:p>
          <a:p>
            <a:endParaRPr lang="en-US" sz="2000" dirty="0" smtClean="0">
              <a:solidFill>
                <a:schemeClr val="accent1"/>
              </a:solidFill>
            </a:endParaRPr>
          </a:p>
          <a:p>
            <a:r>
              <a:rPr lang="en-US" sz="2000" dirty="0">
                <a:solidFill>
                  <a:schemeClr val="accent1"/>
                </a:solidFill>
              </a:rPr>
              <a:t>Santa Monica College </a:t>
            </a:r>
          </a:p>
          <a:p>
            <a:r>
              <a:rPr lang="en-US" sz="2000" dirty="0">
                <a:solidFill>
                  <a:schemeClr val="accent1"/>
                </a:solidFill>
              </a:rPr>
              <a:t>Latino Center</a:t>
            </a:r>
          </a:p>
          <a:p>
            <a:r>
              <a:rPr lang="en-US" sz="2000" dirty="0" smtClean="0">
                <a:solidFill>
                  <a:schemeClr val="accent1"/>
                </a:solidFill>
              </a:rPr>
              <a:t>Maria Martinez - Veronica </a:t>
            </a:r>
            <a:r>
              <a:rPr lang="en-US" sz="2000" dirty="0">
                <a:solidFill>
                  <a:schemeClr val="accent1"/>
                </a:solidFill>
              </a:rPr>
              <a:t>Castillo</a:t>
            </a:r>
          </a:p>
          <a:p>
            <a:endParaRPr lang="en-US" sz="20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876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274638"/>
            <a:ext cx="9144000" cy="792162"/>
          </a:xfrm>
          <a:prstGeom prst="rect">
            <a:avLst/>
          </a:prstGeom>
          <a:solidFill>
            <a:schemeClr val="tx2"/>
          </a:solidFill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chemeClr val="bg1"/>
                </a:solidFill>
              </a:rPr>
              <a:t>What we found…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800" y="1219200"/>
            <a:ext cx="4953000" cy="1477328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151AF7"/>
                </a:solidFill>
              </a:rPr>
              <a:t>FALL 2016:  FOUR WORKSHOPS AVAILABLE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i="1" dirty="0" smtClean="0">
                <a:solidFill>
                  <a:srgbClr val="151AF7"/>
                </a:solidFill>
              </a:rPr>
              <a:t>10 Habits of Mind for College Success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i="1" dirty="0" smtClean="0">
                <a:solidFill>
                  <a:srgbClr val="151AF7"/>
                </a:solidFill>
              </a:rPr>
              <a:t>Learning Strategies Every Student Should Know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i="1" dirty="0" smtClean="0">
                <a:solidFill>
                  <a:srgbClr val="151AF7"/>
                </a:solidFill>
              </a:rPr>
              <a:t>Reading Comprehension Strategies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i="1" dirty="0" smtClean="0">
                <a:solidFill>
                  <a:srgbClr val="151AF7"/>
                </a:solidFill>
              </a:rPr>
              <a:t>Time Management Strategies for Success</a:t>
            </a:r>
            <a:endParaRPr lang="en-US" i="1" dirty="0">
              <a:solidFill>
                <a:srgbClr val="151AF7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800" y="2819400"/>
            <a:ext cx="8686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306 Workshop Views (about 2</a:t>
            </a:r>
            <a:r>
              <a:rPr lang="en-US" dirty="0"/>
              <a:t> </a:t>
            </a:r>
            <a:r>
              <a:rPr lang="en-US" dirty="0" smtClean="0"/>
              <a:t>per participant, </a:t>
            </a:r>
            <a:r>
              <a:rPr lang="en-US" b="1" dirty="0" smtClean="0"/>
              <a:t>N=178</a:t>
            </a:r>
            <a:r>
              <a:rPr lang="en-US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171 Surveys:  </a:t>
            </a:r>
            <a:r>
              <a:rPr lang="en-US" b="1" dirty="0" smtClean="0"/>
              <a:t>57%</a:t>
            </a:r>
            <a:r>
              <a:rPr lang="en-US" dirty="0" smtClean="0"/>
              <a:t> rated workshops Excellent, </a:t>
            </a:r>
            <a:r>
              <a:rPr lang="en-US" b="1" dirty="0" smtClean="0"/>
              <a:t>32%</a:t>
            </a:r>
            <a:r>
              <a:rPr lang="en-US" dirty="0" smtClean="0"/>
              <a:t> Very Good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79%</a:t>
            </a:r>
            <a:r>
              <a:rPr lang="en-US" dirty="0" smtClean="0"/>
              <a:t> of Surveys stated preference for Online/On-Demand workshops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% Enrolled </a:t>
            </a:r>
            <a:r>
              <a:rPr lang="en-US" dirty="0"/>
              <a:t>Adelante students </a:t>
            </a:r>
            <a:r>
              <a:rPr lang="en-US" dirty="0" smtClean="0"/>
              <a:t>submitting </a:t>
            </a:r>
            <a:r>
              <a:rPr lang="en-US" dirty="0"/>
              <a:t>a completed Action </a:t>
            </a:r>
            <a:r>
              <a:rPr lang="en-US" dirty="0" smtClean="0"/>
              <a:t>Plan - </a:t>
            </a:r>
            <a:r>
              <a:rPr lang="en-US" b="1" dirty="0" smtClean="0"/>
              <a:t>16%</a:t>
            </a:r>
            <a:r>
              <a:rPr lang="en-US" dirty="0" smtClean="0"/>
              <a:t> (122/754)</a:t>
            </a:r>
          </a:p>
        </p:txBody>
      </p:sp>
      <p:sp>
        <p:nvSpPr>
          <p:cNvPr id="4" name="Rectangle 3"/>
          <p:cNvSpPr/>
          <p:nvPr/>
        </p:nvSpPr>
        <p:spPr>
          <a:xfrm>
            <a:off x="304800" y="4168853"/>
            <a:ext cx="4953000" cy="52322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151AF7"/>
                </a:solidFill>
              </a:rPr>
              <a:t>FALL 2017</a:t>
            </a:r>
            <a:r>
              <a:rPr lang="en-US" b="1" dirty="0">
                <a:solidFill>
                  <a:srgbClr val="151AF7"/>
                </a:solidFill>
              </a:rPr>
              <a:t>:  </a:t>
            </a:r>
            <a:r>
              <a:rPr lang="en-US" b="1" dirty="0" smtClean="0">
                <a:solidFill>
                  <a:srgbClr val="151AF7"/>
                </a:solidFill>
              </a:rPr>
              <a:t>ALL 48 WORKSHOPS AVAILABLE  </a:t>
            </a:r>
          </a:p>
          <a:p>
            <a:r>
              <a:rPr lang="en-US" sz="1000" b="1" dirty="0" smtClean="0">
                <a:solidFill>
                  <a:srgbClr val="151AF7"/>
                </a:solidFill>
              </a:rPr>
              <a:t>*</a:t>
            </a:r>
            <a:r>
              <a:rPr lang="en-US" sz="1000" b="1" dirty="0">
                <a:solidFill>
                  <a:srgbClr val="151AF7"/>
                </a:solidFill>
              </a:rPr>
              <a:t>m</a:t>
            </a:r>
            <a:r>
              <a:rPr lang="en-US" sz="1000" b="1" dirty="0" smtClean="0">
                <a:solidFill>
                  <a:srgbClr val="151AF7"/>
                </a:solidFill>
              </a:rPr>
              <a:t>ultiple views of one workshop by same participant are no longer recorded</a:t>
            </a:r>
            <a:endParaRPr lang="en-US" b="1" dirty="0">
              <a:solidFill>
                <a:srgbClr val="151AF7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7891" y="4692073"/>
            <a:ext cx="8686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512 Workshop Views* (about  2 per participant,  </a:t>
            </a:r>
            <a:r>
              <a:rPr lang="en-US" b="1" dirty="0" smtClean="0"/>
              <a:t>N=289</a:t>
            </a:r>
            <a:r>
              <a:rPr lang="en-US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322 Surveys:  </a:t>
            </a:r>
            <a:r>
              <a:rPr lang="en-US" b="1" dirty="0" smtClean="0"/>
              <a:t>59%</a:t>
            </a:r>
            <a:r>
              <a:rPr lang="en-US" dirty="0" smtClean="0"/>
              <a:t> rated workshops Excellent, </a:t>
            </a:r>
            <a:r>
              <a:rPr lang="en-US" b="1" dirty="0" smtClean="0"/>
              <a:t>33 %</a:t>
            </a:r>
            <a:r>
              <a:rPr lang="en-US" dirty="0" smtClean="0"/>
              <a:t> Very Good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29%</a:t>
            </a:r>
            <a:r>
              <a:rPr lang="en-US" dirty="0" smtClean="0"/>
              <a:t> surveyed prefer Online/On-Demand, </a:t>
            </a:r>
            <a:r>
              <a:rPr lang="en-US" b="1" dirty="0" smtClean="0"/>
              <a:t>64%</a:t>
            </a:r>
            <a:r>
              <a:rPr lang="en-US" dirty="0" smtClean="0"/>
              <a:t> like having both face-to-face &amp; online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% Enrolled </a:t>
            </a:r>
            <a:r>
              <a:rPr lang="en-US" dirty="0"/>
              <a:t>Adelante students </a:t>
            </a:r>
            <a:r>
              <a:rPr lang="en-US" dirty="0" smtClean="0"/>
              <a:t>submitting a completed Action Plan – </a:t>
            </a:r>
            <a:r>
              <a:rPr lang="en-US" b="1" dirty="0" smtClean="0"/>
              <a:t>27%</a:t>
            </a:r>
            <a:r>
              <a:rPr lang="en-US" dirty="0" smtClean="0"/>
              <a:t> (241/892)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Top 5 Unduplicated Views</a:t>
            </a:r>
            <a:r>
              <a:rPr lang="en-US" dirty="0" smtClean="0"/>
              <a:t>: </a:t>
            </a:r>
            <a:r>
              <a:rPr lang="en-US" i="1" dirty="0" smtClean="0"/>
              <a:t>Time Management, Mental Health &amp; Suicide, Stress Management, Online Courses: Staying Motivated, How to Succeed in Math, Financial Literacy: Smart Money Skills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967687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588" y="114300"/>
            <a:ext cx="7362825" cy="6743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3503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V\Desktop\StudentLingo\Certificate_of_Completio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57200"/>
            <a:ext cx="8222236" cy="5810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1452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7764" y="6534835"/>
            <a:ext cx="88392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solidFill>
                  <a:srgbClr val="0070C0"/>
                </a:solidFill>
              </a:rPr>
              <a:t>(Adapted from </a:t>
            </a:r>
            <a:r>
              <a:rPr lang="en-US" sz="1500" i="1" dirty="0" smtClean="0">
                <a:solidFill>
                  <a:srgbClr val="0070C0"/>
                </a:solidFill>
              </a:rPr>
              <a:t>10 Ways Faculty Can Support Students’ Success Using StudentLingo!, </a:t>
            </a:r>
            <a:r>
              <a:rPr lang="en-US" sz="1500" dirty="0" smtClean="0">
                <a:solidFill>
                  <a:srgbClr val="0070C0"/>
                </a:solidFill>
              </a:rPr>
              <a:t>Innovative Educators, 2017)</a:t>
            </a:r>
            <a:endParaRPr lang="en-US" sz="1500" dirty="0">
              <a:solidFill>
                <a:srgbClr val="0070C0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152400"/>
            <a:ext cx="9144000" cy="563562"/>
          </a:xfrm>
          <a:prstGeom prst="rect">
            <a:avLst/>
          </a:prstGeom>
          <a:solidFill>
            <a:schemeClr val="tx2"/>
          </a:solidFill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chemeClr val="bg1"/>
                </a:solidFill>
              </a:rPr>
              <a:t>IDEAS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49382" y="838200"/>
            <a:ext cx="8575964" cy="5105400"/>
          </a:xfrm>
        </p:spPr>
        <p:txBody>
          <a:bodyPr>
            <a:normAutofit fontScale="25000" lnSpcReduction="20000"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US" sz="9600" dirty="0">
                <a:solidFill>
                  <a:srgbClr val="151AF7"/>
                </a:solidFill>
              </a:rPr>
              <a:t>Include SL website on your </a:t>
            </a:r>
            <a:r>
              <a:rPr lang="en-US" sz="9600" dirty="0" smtClean="0">
                <a:solidFill>
                  <a:srgbClr val="151AF7"/>
                </a:solidFill>
              </a:rPr>
              <a:t>syllabi &amp; Canvas shells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9600" dirty="0" smtClean="0"/>
              <a:t>Play workshops or StudentLingo PowerPoints in waiting areas (we can provide PPT and digital flyers)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9600" dirty="0" smtClean="0">
                <a:solidFill>
                  <a:srgbClr val="7030A0"/>
                </a:solidFill>
              </a:rPr>
              <a:t>Assign SL workshops/Action Plans for extra credit, group work, class activity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9600" dirty="0" smtClean="0">
                <a:solidFill>
                  <a:srgbClr val="FF0000"/>
                </a:solidFill>
              </a:rPr>
              <a:t>Use SL to teach additional skills that support their success in your class (Ex.  Reading Comprehension,  Classroom Expectations)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9600" dirty="0" smtClean="0">
                <a:solidFill>
                  <a:srgbClr val="00B050"/>
                </a:solidFill>
              </a:rPr>
              <a:t>Recommend workshops during one-on-one time to address student needs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9600" dirty="0" smtClean="0"/>
              <a:t>Complete a workshop that helps you address a topic you wish you were a little more comfortable addressing with students  (Ex.  Come away with one strategy or idea that’s helpful)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9600" dirty="0" smtClean="0">
                <a:solidFill>
                  <a:srgbClr val="151AF7"/>
                </a:solidFill>
              </a:rPr>
              <a:t>Encourage or require students to view workshops on reducing test anxiety and exam preparation before exams or mid-terms and finals</a:t>
            </a:r>
            <a:endParaRPr lang="en-US" dirty="0">
              <a:solidFill>
                <a:srgbClr val="151AF7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US" sz="9600" dirty="0" smtClean="0"/>
              <a:t>Work with Institutional Research to develop small pilot programs or interventions using StudentLingo</a:t>
            </a:r>
          </a:p>
        </p:txBody>
      </p:sp>
    </p:spTree>
    <p:extLst>
      <p:ext uri="{BB962C8B-B14F-4D97-AF65-F5344CB8AC3E}">
        <p14:creationId xmlns:p14="http://schemas.microsoft.com/office/powerpoint/2010/main" val="2038439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 noGrp="1"/>
          </p:cNvSpPr>
          <p:nvPr>
            <p:ph type="title"/>
          </p:nvPr>
        </p:nvSpPr>
        <p:spPr>
          <a:xfrm>
            <a:off x="0" y="137247"/>
            <a:ext cx="9144000" cy="715962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chemeClr val="bg1"/>
                </a:solidFill>
              </a:rPr>
              <a:t>Go to  www.smc.edu/StudentLingo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6334780"/>
            <a:ext cx="9144000" cy="52322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Also on the  “SMC GO”  App!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C:\Users\castillo_veronica\Desktop\StudentLingo\SMC_SL_WebPage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18" t="11847" r="22525" b="7662"/>
          <a:stretch/>
        </p:blipFill>
        <p:spPr bwMode="auto">
          <a:xfrm>
            <a:off x="511098" y="924579"/>
            <a:ext cx="8021986" cy="54102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905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990600"/>
            <a:ext cx="8382000" cy="55626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Go to </a:t>
            </a:r>
            <a:r>
              <a:rPr lang="en-US" b="1" dirty="0" smtClean="0">
                <a:hlinkClick r:id="rId3"/>
              </a:rPr>
              <a:t>www.studentlingo.com/smc</a:t>
            </a:r>
            <a:r>
              <a:rPr lang="en-US" dirty="0" smtClean="0"/>
              <a:t> </a:t>
            </a:r>
            <a:r>
              <a:rPr lang="en-US" b="1" dirty="0" smtClean="0"/>
              <a:t>24/7/365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Register/Sign-In with your </a:t>
            </a:r>
            <a:r>
              <a:rPr lang="en-US" b="1" dirty="0" smtClean="0"/>
              <a:t>SMC e-mail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Answer three mandatory SMC questions:</a:t>
            </a:r>
          </a:p>
          <a:p>
            <a:pPr marL="914400" lvl="1" indent="-514350">
              <a:buFont typeface="+mj-lt"/>
              <a:buAutoNum type="alphaLcPeriod"/>
            </a:pPr>
            <a:r>
              <a:rPr lang="en-US" dirty="0" smtClean="0">
                <a:solidFill>
                  <a:schemeClr val="tx2"/>
                </a:solidFill>
              </a:rPr>
              <a:t>SMC </a:t>
            </a:r>
            <a:r>
              <a:rPr lang="en-US" dirty="0">
                <a:solidFill>
                  <a:schemeClr val="tx2"/>
                </a:solidFill>
              </a:rPr>
              <a:t>ID</a:t>
            </a:r>
            <a:r>
              <a:rPr lang="en-US" dirty="0" smtClean="0">
                <a:solidFill>
                  <a:schemeClr val="tx2"/>
                </a:solidFill>
              </a:rPr>
              <a:t>#  </a:t>
            </a:r>
            <a:r>
              <a:rPr lang="en-US" sz="2000" dirty="0"/>
              <a:t>(</a:t>
            </a:r>
            <a:r>
              <a:rPr lang="en-US" sz="2000" b="1" dirty="0" smtClean="0">
                <a:solidFill>
                  <a:srgbClr val="FF0000"/>
                </a:solidFill>
              </a:rPr>
              <a:t>Faculty/Staff: Enter </a:t>
            </a:r>
            <a:r>
              <a:rPr lang="en-US" sz="2000" b="1" dirty="0">
                <a:solidFill>
                  <a:srgbClr val="FF0000"/>
                </a:solidFill>
              </a:rPr>
              <a:t>a “0” as their SMC ID</a:t>
            </a:r>
            <a:r>
              <a:rPr lang="en-US" sz="2000" b="1" dirty="0" smtClean="0">
                <a:solidFill>
                  <a:srgbClr val="FF0000"/>
                </a:solidFill>
              </a:rPr>
              <a:t>#, </a:t>
            </a:r>
          </a:p>
          <a:p>
            <a:pPr marL="400050" lvl="1" indent="0">
              <a:buNone/>
            </a:pPr>
            <a:r>
              <a:rPr lang="en-US" sz="2000" b="1" dirty="0">
                <a:solidFill>
                  <a:srgbClr val="FF0000"/>
                </a:solidFill>
              </a:rPr>
              <a:t>	</a:t>
            </a:r>
            <a:r>
              <a:rPr lang="en-US" sz="2000" b="1" dirty="0" smtClean="0">
                <a:solidFill>
                  <a:srgbClr val="FF0000"/>
                </a:solidFill>
              </a:rPr>
              <a:t>	          </a:t>
            </a:r>
            <a:r>
              <a:rPr lang="en-US" sz="2000" b="1" dirty="0" smtClean="0">
                <a:solidFill>
                  <a:srgbClr val="151AF7"/>
                </a:solidFill>
              </a:rPr>
              <a:t>Parents of SMC students: Enter “2” as their ID #</a:t>
            </a:r>
            <a:r>
              <a:rPr lang="en-US" sz="1600" b="1" dirty="0" smtClean="0"/>
              <a:t>)</a:t>
            </a:r>
          </a:p>
          <a:p>
            <a:pPr marL="914400" lvl="1" indent="-514350">
              <a:buAutoNum type="alphaLcPeriod" startAt="2"/>
            </a:pPr>
            <a:r>
              <a:rPr lang="en-US" dirty="0" smtClean="0">
                <a:solidFill>
                  <a:schemeClr val="tx2"/>
                </a:solidFill>
              </a:rPr>
              <a:t>Where/how did you hear about StudentLingo workshops?   </a:t>
            </a:r>
            <a:r>
              <a:rPr lang="en-US" dirty="0" smtClean="0"/>
              <a:t>(</a:t>
            </a:r>
            <a:r>
              <a:rPr lang="en-US" dirty="0"/>
              <a:t>E</a:t>
            </a:r>
            <a:r>
              <a:rPr lang="en-US" dirty="0" smtClean="0"/>
              <a:t>x. SMC </a:t>
            </a:r>
            <a:r>
              <a:rPr lang="en-US" dirty="0"/>
              <a:t>website, </a:t>
            </a:r>
            <a:r>
              <a:rPr lang="en-US" dirty="0" err="1"/>
              <a:t>Couns</a:t>
            </a:r>
            <a:r>
              <a:rPr lang="en-US" dirty="0"/>
              <a:t> 20</a:t>
            </a:r>
            <a:r>
              <a:rPr lang="en-US" dirty="0" smtClean="0"/>
              <a:t>, flyer, Adelante, English professor)</a:t>
            </a:r>
            <a:endParaRPr lang="en-US" dirty="0"/>
          </a:p>
          <a:p>
            <a:pPr marL="914400" lvl="1" indent="-514350">
              <a:buAutoNum type="alphaLcPeriod" startAt="2"/>
            </a:pPr>
            <a:r>
              <a:rPr lang="en-US" dirty="0" smtClean="0">
                <a:solidFill>
                  <a:schemeClr val="tx2"/>
                </a:solidFill>
              </a:rPr>
              <a:t>Please select your affiliation with Santa Monica College:    </a:t>
            </a:r>
            <a:r>
              <a:rPr lang="en-US" dirty="0" smtClean="0"/>
              <a:t>(Student, Faculty, Staff, or Parent)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Browse and choose a workshop!</a:t>
            </a:r>
          </a:p>
          <a:p>
            <a:pPr marL="0" indent="0">
              <a:buNone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152400"/>
            <a:ext cx="9144000" cy="563562"/>
          </a:xfrm>
          <a:prstGeom prst="rect">
            <a:avLst/>
          </a:prstGeom>
          <a:solidFill>
            <a:schemeClr val="tx2"/>
          </a:solidFill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chemeClr val="bg1"/>
                </a:solidFill>
              </a:rPr>
              <a:t>HOW DO I GET STARTED?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4977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  <a:solidFill>
            <a:schemeClr val="tx2"/>
          </a:solidFill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OVERVIEW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52400" y="1981200"/>
            <a:ext cx="7239000" cy="2971800"/>
          </a:xfrm>
        </p:spPr>
        <p:txBody>
          <a:bodyPr>
            <a:noAutofit/>
          </a:bodyPr>
          <a:lstStyle/>
          <a:p>
            <a:pPr lvl="1">
              <a:buFont typeface="Wingdings" panose="05000000000000000000" pitchFamily="2" charset="2"/>
              <a:buChar char="ü"/>
            </a:pPr>
            <a:r>
              <a:rPr lang="en-US" sz="3200" dirty="0" smtClean="0">
                <a:solidFill>
                  <a:srgbClr val="FF0000"/>
                </a:solidFill>
              </a:rPr>
              <a:t>Key Features of StudentLingo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3200" dirty="0" smtClean="0">
                <a:solidFill>
                  <a:srgbClr val="7030A0"/>
                </a:solidFill>
              </a:rPr>
              <a:t>Content &amp; </a:t>
            </a:r>
            <a:r>
              <a:rPr lang="en-US" sz="3600" dirty="0" smtClean="0">
                <a:solidFill>
                  <a:srgbClr val="7030A0"/>
                </a:solidFill>
              </a:rPr>
              <a:t>Samples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3200" dirty="0">
                <a:solidFill>
                  <a:srgbClr val="00B050"/>
                </a:solidFill>
              </a:rPr>
              <a:t>Latino Center </a:t>
            </a:r>
            <a:r>
              <a:rPr lang="en-US" sz="3200" dirty="0" smtClean="0">
                <a:solidFill>
                  <a:srgbClr val="00B050"/>
                </a:solidFill>
              </a:rPr>
              <a:t>Experience</a:t>
            </a:r>
            <a:endParaRPr lang="en-US" sz="3200" dirty="0">
              <a:solidFill>
                <a:srgbClr val="7030A0"/>
              </a:solidFill>
            </a:endParaRP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Suggestions for Use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2438399"/>
            <a:ext cx="3505200" cy="3794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8940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  <a:solidFill>
            <a:schemeClr val="tx2"/>
          </a:solidFill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LOOK FAMILIAR?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981200"/>
            <a:ext cx="8382000" cy="4419600"/>
          </a:xfrm>
        </p:spPr>
        <p:txBody>
          <a:bodyPr>
            <a:normAutofit fontScale="55000" lnSpcReduction="20000"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US" sz="4500" dirty="0">
                <a:solidFill>
                  <a:srgbClr val="151AF7"/>
                </a:solidFill>
              </a:rPr>
              <a:t>What new ideas and new materials can I use to enhance </a:t>
            </a:r>
            <a:r>
              <a:rPr lang="en-US" sz="4500" dirty="0" smtClean="0">
                <a:solidFill>
                  <a:srgbClr val="151AF7"/>
                </a:solidFill>
              </a:rPr>
              <a:t>our classes?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4500" dirty="0" smtClean="0">
                <a:solidFill>
                  <a:srgbClr val="7030A0"/>
                </a:solidFill>
              </a:rPr>
              <a:t>How can we use technology to increase student support and resources?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4500" dirty="0" smtClean="0">
                <a:solidFill>
                  <a:srgbClr val="00B050"/>
                </a:solidFill>
              </a:rPr>
              <a:t>How can I increase student participation in program or classroom activities?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4500" dirty="0" smtClean="0">
                <a:solidFill>
                  <a:srgbClr val="FF0000"/>
                </a:solidFill>
              </a:rPr>
              <a:t>What additional resources can we make available to our faculty in and outside of the classroom?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4500" dirty="0" smtClean="0">
                <a:solidFill>
                  <a:srgbClr val="151AF7"/>
                </a:solidFill>
              </a:rPr>
              <a:t>What additional resources can help us promote equity?</a:t>
            </a:r>
          </a:p>
          <a:p>
            <a:pPr marL="0" indent="0">
              <a:buNone/>
            </a:pPr>
            <a:endParaRPr lang="en-US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en-US" sz="5100" b="1" dirty="0" smtClean="0"/>
              <a:t>…and I DON’T want to reinvent the wheel!</a:t>
            </a:r>
          </a:p>
        </p:txBody>
      </p:sp>
    </p:spTree>
    <p:extLst>
      <p:ext uri="{BB962C8B-B14F-4D97-AF65-F5344CB8AC3E}">
        <p14:creationId xmlns:p14="http://schemas.microsoft.com/office/powerpoint/2010/main" val="2770141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55" t="20862" r="22660" b="26050"/>
          <a:stretch/>
        </p:blipFill>
        <p:spPr bwMode="auto">
          <a:xfrm>
            <a:off x="0" y="0"/>
            <a:ext cx="8963988" cy="6826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3263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0" y="304800"/>
            <a:ext cx="9144000" cy="990600"/>
          </a:xfrm>
          <a:prstGeom prst="rect">
            <a:avLst/>
          </a:prstGeom>
          <a:solidFill>
            <a:schemeClr val="tx2"/>
          </a:solidFill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chemeClr val="bg1"/>
                </a:solidFill>
              </a:rPr>
              <a:t>StudentLingo PLATFORM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2" name="StudentLingo Platform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2178" y="1447800"/>
            <a:ext cx="8559644" cy="53122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59332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274638"/>
            <a:ext cx="9144000" cy="944562"/>
          </a:xfrm>
          <a:prstGeom prst="rect">
            <a:avLst/>
          </a:prstGeom>
          <a:solidFill>
            <a:schemeClr val="tx2"/>
          </a:solidFill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chemeClr val="bg1"/>
                </a:solidFill>
              </a:rPr>
              <a:t>SAMPLE WORKSHOPS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6" name="FacultyClassroom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757" y="1343216"/>
            <a:ext cx="8173243" cy="55500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40957" y="1219200"/>
            <a:ext cx="2512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Classroom Topics</a:t>
            </a:r>
            <a:r>
              <a:rPr lang="en-US" sz="2000" b="1" dirty="0" smtClean="0"/>
              <a:t>: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716284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>
          <a:xfrm>
            <a:off x="0" y="274638"/>
            <a:ext cx="9144000" cy="1143000"/>
          </a:xfrm>
          <a:prstGeom prst="rect">
            <a:avLst/>
          </a:prstGeom>
          <a:solidFill>
            <a:schemeClr val="tx2"/>
          </a:solidFill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chemeClr val="bg1"/>
                </a:solidFill>
              </a:rPr>
              <a:t>PRACTICAL &amp; ACCCESSIBLE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05522" y="1828800"/>
            <a:ext cx="83058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/>
              <a:buChar char=""/>
            </a:pPr>
            <a:r>
              <a:rPr lang="en-US" sz="2400" b="1" dirty="0">
                <a:solidFill>
                  <a:srgbClr val="151AF7"/>
                </a:solidFill>
                <a:ea typeface="Calibri"/>
                <a:cs typeface="Times New Roman"/>
              </a:rPr>
              <a:t>A</a:t>
            </a:r>
            <a:r>
              <a:rPr lang="en-US" sz="2400" b="1" dirty="0" smtClean="0">
                <a:solidFill>
                  <a:srgbClr val="151AF7"/>
                </a:solidFill>
                <a:ea typeface="Calibri"/>
                <a:cs typeface="Times New Roman"/>
              </a:rPr>
              <a:t>vailable on-demand, online</a:t>
            </a:r>
            <a:r>
              <a:rPr lang="en-US" sz="2400" b="1" dirty="0">
                <a:solidFill>
                  <a:srgbClr val="151AF7"/>
                </a:solidFill>
                <a:ea typeface="Calibri"/>
                <a:cs typeface="Times New Roman"/>
              </a:rPr>
              <a:t>, </a:t>
            </a:r>
            <a:r>
              <a:rPr lang="en-US" sz="2400" b="1" dirty="0" smtClean="0">
                <a:solidFill>
                  <a:srgbClr val="151AF7"/>
                </a:solidFill>
                <a:ea typeface="Calibri"/>
                <a:cs typeface="Times New Roman"/>
              </a:rPr>
              <a:t>24/7</a:t>
            </a:r>
            <a:endParaRPr lang="en-US" sz="2400" b="1" dirty="0">
              <a:solidFill>
                <a:srgbClr val="151AF7"/>
              </a:solidFill>
              <a:ea typeface="Calibri"/>
              <a:cs typeface="Times New Roman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/>
              <a:buChar char=""/>
            </a:pPr>
            <a:r>
              <a:rPr lang="en-US" sz="2400" b="1" dirty="0" smtClean="0">
                <a:ea typeface="Calibri"/>
                <a:cs typeface="Times New Roman"/>
              </a:rPr>
              <a:t>Mobile responsiveness gives added flexibility</a:t>
            </a:r>
          </a:p>
          <a:p>
            <a:pPr marL="342900" indent="-342900">
              <a:buFont typeface="Symbol"/>
              <a:buChar char=""/>
            </a:pPr>
            <a:r>
              <a:rPr lang="en-US" sz="2400" b="1" dirty="0" smtClean="0">
                <a:solidFill>
                  <a:srgbClr val="151AF7"/>
                </a:solidFill>
                <a:ea typeface="Calibri"/>
                <a:cs typeface="Times New Roman"/>
              </a:rPr>
              <a:t>Users can track their progress</a:t>
            </a:r>
          </a:p>
          <a:p>
            <a:pPr marL="342900" indent="-342900">
              <a:buFont typeface="Symbol"/>
              <a:buChar char=""/>
            </a:pPr>
            <a:r>
              <a:rPr lang="en-US" sz="2400" b="1" dirty="0" smtClean="0">
                <a:ea typeface="Calibri"/>
                <a:cs typeface="Times New Roman"/>
              </a:rPr>
              <a:t>Fillable </a:t>
            </a:r>
            <a:r>
              <a:rPr lang="en-US" sz="2400" b="1" dirty="0">
                <a:ea typeface="Calibri"/>
                <a:cs typeface="Times New Roman"/>
              </a:rPr>
              <a:t>PDF forms can be saved &amp; sent </a:t>
            </a:r>
            <a:r>
              <a:rPr lang="en-US" sz="2400" b="1" dirty="0" smtClean="0">
                <a:ea typeface="Calibri"/>
                <a:cs typeface="Times New Roman"/>
              </a:rPr>
              <a:t>electronically</a:t>
            </a:r>
            <a:endParaRPr lang="en-US" sz="2400" b="1" dirty="0" smtClean="0">
              <a:solidFill>
                <a:srgbClr val="151AF7"/>
              </a:solidFill>
              <a:ea typeface="Calibri"/>
              <a:cs typeface="Times New Roman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/>
              <a:buChar char=""/>
            </a:pPr>
            <a:r>
              <a:rPr lang="en-US" sz="2400" b="1" dirty="0" smtClean="0">
                <a:solidFill>
                  <a:srgbClr val="151AF7"/>
                </a:solidFill>
                <a:ea typeface="Calibri"/>
                <a:cs typeface="Times New Roman"/>
              </a:rPr>
              <a:t>ADA compliant, offering closed-captioning &amp; transcripts</a:t>
            </a:r>
            <a:endParaRPr lang="en-US" sz="2400" b="1" dirty="0">
              <a:solidFill>
                <a:srgbClr val="151AF7"/>
              </a:solidFill>
              <a:ea typeface="Calibri"/>
              <a:cs typeface="Times New Roman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/>
              <a:buChar char=""/>
            </a:pPr>
            <a:r>
              <a:rPr lang="en-US" sz="2400" b="1" dirty="0" smtClean="0">
                <a:ea typeface="Calibri"/>
                <a:cs typeface="Times New Roman"/>
              </a:rPr>
              <a:t>48 workshops broken </a:t>
            </a:r>
            <a:r>
              <a:rPr lang="en-US" sz="2400" b="1" dirty="0">
                <a:ea typeface="Calibri"/>
                <a:cs typeface="Times New Roman"/>
              </a:rPr>
              <a:t>into small </a:t>
            </a:r>
            <a:r>
              <a:rPr lang="en-US" sz="2400" b="1" dirty="0" smtClean="0">
                <a:ea typeface="Calibri"/>
                <a:cs typeface="Times New Roman"/>
              </a:rPr>
              <a:t>segments &amp; activities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/>
              <a:buChar char=""/>
            </a:pPr>
            <a:r>
              <a:rPr lang="en-US" sz="2400" b="1" dirty="0" smtClean="0">
                <a:solidFill>
                  <a:srgbClr val="151AF7"/>
                </a:solidFill>
                <a:ea typeface="Calibri"/>
                <a:cs typeface="Times New Roman"/>
              </a:rPr>
              <a:t>Options for verifying workshop completion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/>
              <a:buChar char=""/>
            </a:pPr>
            <a:r>
              <a:rPr lang="en-US" sz="2400" b="1" dirty="0" smtClean="0">
                <a:ea typeface="Calibri"/>
                <a:cs typeface="Times New Roman"/>
              </a:rPr>
              <a:t>Can be used in or out of class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/>
              <a:buChar char=""/>
            </a:pPr>
            <a:r>
              <a:rPr lang="en-US" sz="2400" b="1" dirty="0" smtClean="0">
                <a:solidFill>
                  <a:srgbClr val="151AF7"/>
                </a:solidFill>
                <a:ea typeface="Calibri"/>
                <a:cs typeface="Times New Roman"/>
              </a:rPr>
              <a:t>Increases access to online student support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/>
              <a:buChar char=""/>
            </a:pPr>
            <a:r>
              <a:rPr lang="en-US" sz="2400" b="1" dirty="0" smtClean="0">
                <a:ea typeface="Calibri"/>
                <a:cs typeface="Times New Roman"/>
              </a:rPr>
              <a:t>Unlimited institutional access to this resource 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/>
              <a:buChar char=""/>
            </a:pPr>
            <a:r>
              <a:rPr lang="en-US" sz="2400" b="1" dirty="0" smtClean="0">
                <a:solidFill>
                  <a:srgbClr val="151AF7"/>
                </a:solidFill>
                <a:ea typeface="Calibri"/>
                <a:cs typeface="Times New Roman"/>
              </a:rPr>
              <a:t>Entire SMC community can benefit!</a:t>
            </a:r>
          </a:p>
        </p:txBody>
      </p:sp>
    </p:spTree>
    <p:extLst>
      <p:ext uri="{BB962C8B-B14F-4D97-AF65-F5344CB8AC3E}">
        <p14:creationId xmlns:p14="http://schemas.microsoft.com/office/powerpoint/2010/main" val="102070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xfrm>
            <a:off x="0" y="137246"/>
            <a:ext cx="9144000" cy="777153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chemeClr val="bg1"/>
                </a:solidFill>
              </a:rPr>
              <a:t>SPEAKING OF EQUITY…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4800" y="3687901"/>
            <a:ext cx="85344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000" dirty="0">
              <a:solidFill>
                <a:srgbClr val="151AF7"/>
              </a:solidFill>
            </a:endParaRPr>
          </a:p>
          <a:p>
            <a:r>
              <a:rPr lang="en-US" sz="2000" b="1" dirty="0" smtClean="0">
                <a:solidFill>
                  <a:srgbClr val="151AF7"/>
                </a:solidFill>
              </a:rPr>
              <a:t>FOR FACULTY &amp; STAFF:</a:t>
            </a:r>
          </a:p>
          <a:p>
            <a:endParaRPr lang="en-US" sz="2000" b="1" dirty="0">
              <a:solidFill>
                <a:srgbClr val="151AF7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151AF7"/>
                </a:solidFill>
              </a:rPr>
              <a:t>Can extend ability to address topics we’re less familiar or comfortable with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151AF7"/>
                </a:solidFill>
              </a:rPr>
              <a:t>Refresh or enhance skills and knowledge that inform your work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151AF7"/>
                </a:solidFill>
              </a:rPr>
              <a:t>Extend our reach to all students when we don’t have the class/office 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151AF7"/>
                </a:solidFill>
              </a:rPr>
              <a:t>Further empowers faculty &amp; staff to address multiple student needs/ challenges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rgbClr val="151AF7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4800" y="1371600"/>
            <a:ext cx="85344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151AF7"/>
                </a:solidFill>
              </a:rPr>
              <a:t>FOR STUDENTS: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151AF7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51AF7"/>
                </a:solidFill>
              </a:rPr>
              <a:t>Greater flexibility in accessing an important resource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51AF7"/>
                </a:solidFill>
              </a:rPr>
              <a:t>Can offer added support to all students in and out of class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51AF7"/>
                </a:solidFill>
              </a:rPr>
              <a:t>Creates opportunities for dialogue between students and faculty/staff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51AF7"/>
                </a:solidFill>
              </a:rPr>
              <a:t>Skills and insight can help empower students</a:t>
            </a:r>
          </a:p>
        </p:txBody>
      </p:sp>
    </p:spTree>
    <p:extLst>
      <p:ext uri="{BB962C8B-B14F-4D97-AF65-F5344CB8AC3E}">
        <p14:creationId xmlns:p14="http://schemas.microsoft.com/office/powerpoint/2010/main" val="1449590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0" y="216933"/>
            <a:ext cx="9144000" cy="914400"/>
          </a:xfrm>
          <a:prstGeom prst="rect">
            <a:avLst/>
          </a:prstGeom>
          <a:solidFill>
            <a:schemeClr val="tx2"/>
          </a:solidFill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chemeClr val="bg1"/>
                </a:solidFill>
              </a:rPr>
              <a:t>LATINO CENTER EXPERIENCE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857" y="1131333"/>
            <a:ext cx="5486400" cy="57291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982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A2BE05B632D6546B2F35678BB3EC7DD" ma:contentTypeVersion="1" ma:contentTypeDescription="Create a new document." ma:contentTypeScope="" ma:versionID="44787863acbda85790b4b33a2262c4da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2d83c244579ce2e2f3231ffa946b3fe0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B6B30799-6E73-4F5A-83C4-20A2A811AF7D}"/>
</file>

<file path=customXml/itemProps2.xml><?xml version="1.0" encoding="utf-8"?>
<ds:datastoreItem xmlns:ds="http://schemas.openxmlformats.org/officeDocument/2006/customXml" ds:itemID="{22821E31-E89E-4330-8261-88B270956C7F}"/>
</file>

<file path=customXml/itemProps3.xml><?xml version="1.0" encoding="utf-8"?>
<ds:datastoreItem xmlns:ds="http://schemas.openxmlformats.org/officeDocument/2006/customXml" ds:itemID="{EB2C3BC1-A837-4469-8477-E953981DFDE7}"/>
</file>

<file path=docProps/app.xml><?xml version="1.0" encoding="utf-8"?>
<Properties xmlns="http://schemas.openxmlformats.org/officeDocument/2006/extended-properties" xmlns:vt="http://schemas.openxmlformats.org/officeDocument/2006/docPropsVTypes">
  <TotalTime>2871</TotalTime>
  <Words>1420</Words>
  <Application>Microsoft Office PowerPoint</Application>
  <PresentationFormat>On-screen Show (4:3)</PresentationFormat>
  <Paragraphs>163</Paragraphs>
  <Slides>15</Slides>
  <Notes>15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Calibri</vt:lpstr>
      <vt:lpstr>Courier New</vt:lpstr>
      <vt:lpstr>Symbol</vt:lpstr>
      <vt:lpstr>Times New Roman</vt:lpstr>
      <vt:lpstr>Wingdings</vt:lpstr>
      <vt:lpstr>Office Theme</vt:lpstr>
      <vt:lpstr>StudentLingo www.smc.edu/StudentLingo</vt:lpstr>
      <vt:lpstr>OVERVIEW</vt:lpstr>
      <vt:lpstr>LOOK FAMILIAR?</vt:lpstr>
      <vt:lpstr>PowerPoint Presentation</vt:lpstr>
      <vt:lpstr>PowerPoint Presentation</vt:lpstr>
      <vt:lpstr>PowerPoint Presentation</vt:lpstr>
      <vt:lpstr>PowerPoint Presentation</vt:lpstr>
      <vt:lpstr>SPEAKING OF EQUITY…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Go to  www.smc.edu/StudentLingo</vt:lpstr>
      <vt:lpstr>PowerPoint Presentation</vt:lpstr>
    </vt:vector>
  </TitlesOfParts>
  <Company>Santa Monica College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castillo_Veronica</dc:creator>
  <cp:lastModifiedBy>MARTINEZ_MARIA</cp:lastModifiedBy>
  <cp:revision>428</cp:revision>
  <cp:lastPrinted>2018-03-07T21:23:12Z</cp:lastPrinted>
  <dcterms:created xsi:type="dcterms:W3CDTF">2017-09-20T16:38:19Z</dcterms:created>
  <dcterms:modified xsi:type="dcterms:W3CDTF">2018-05-31T23:43:59Z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0x010100DA2BE05B632D6546B2F35678BB3EC7DD</vt:lpwstr>
  </property>
  <property fmtid="{D5CDD505-2E9C-101B-9397-08002B2CF9AE}" pid="3" name="Order">
    <vt:r8>496200</vt:r8>
  </property>
  <property fmtid="{D5CDD505-2E9C-101B-9397-08002B2CF9AE}" pid="4" name="TemplateUrl">
    <vt:lpwstr/>
  </property>
  <property fmtid="{D5CDD505-2E9C-101B-9397-08002B2CF9AE}" pid="5" name="_SourceUrl">
    <vt:lpwstr/>
  </property>
  <property fmtid="{D5CDD505-2E9C-101B-9397-08002B2CF9AE}" pid="6" name="_SharedFileIndex">
    <vt:lpwstr/>
  </property>
  <property fmtid="{D5CDD505-2E9C-101B-9397-08002B2CF9AE}" pid="7" name="xd_Signature">
    <vt:bool>false</vt:bool>
  </property>
  <property fmtid="{D5CDD505-2E9C-101B-9397-08002B2CF9AE}" pid="8" name="xd_ProgID">
    <vt:lpwstr/>
  </property>
</Properties>
</file>