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5" r:id="rId2"/>
    <p:sldId id="361" r:id="rId3"/>
    <p:sldId id="363" r:id="rId4"/>
    <p:sldId id="364" r:id="rId5"/>
    <p:sldId id="347" r:id="rId6"/>
    <p:sldId id="348" r:id="rId7"/>
    <p:sldId id="331" r:id="rId8"/>
    <p:sldId id="399" r:id="rId9"/>
    <p:sldId id="390" r:id="rId10"/>
    <p:sldId id="391" r:id="rId11"/>
    <p:sldId id="352" r:id="rId12"/>
    <p:sldId id="359" r:id="rId13"/>
    <p:sldId id="357" r:id="rId14"/>
    <p:sldId id="393" r:id="rId15"/>
    <p:sldId id="354" r:id="rId16"/>
    <p:sldId id="353" r:id="rId17"/>
    <p:sldId id="392" r:id="rId18"/>
    <p:sldId id="394" r:id="rId19"/>
    <p:sldId id="374" r:id="rId20"/>
    <p:sldId id="395" r:id="rId21"/>
    <p:sldId id="386" r:id="rId22"/>
    <p:sldId id="396" r:id="rId23"/>
    <p:sldId id="397" r:id="rId24"/>
    <p:sldId id="380" r:id="rId25"/>
    <p:sldId id="381" r:id="rId26"/>
    <p:sldId id="398" r:id="rId27"/>
    <p:sldId id="333" r:id="rId28"/>
    <p:sldId id="334" r:id="rId29"/>
    <p:sldId id="358" r:id="rId30"/>
    <p:sldId id="338" r:id="rId31"/>
    <p:sldId id="383" r:id="rId32"/>
    <p:sldId id="384" r:id="rId33"/>
    <p:sldId id="355" r:id="rId34"/>
    <p:sldId id="340" r:id="rId35"/>
    <p:sldId id="356" r:id="rId36"/>
    <p:sldId id="351" r:id="rId37"/>
    <p:sldId id="362" r:id="rId38"/>
  </p:sldIdLst>
  <p:sldSz cx="12188825" cy="6858000"/>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29" autoAdjust="0"/>
  </p:normalViewPr>
  <p:slideViewPr>
    <p:cSldViewPr showGuides="1">
      <p:cViewPr varScale="1">
        <p:scale>
          <a:sx n="64" d="100"/>
          <a:sy n="64" d="100"/>
        </p:scale>
        <p:origin x="78" y="9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t>Prop 98 Minimum Guarantee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Prop 98</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53CC-4543-B429-00BA141BFCC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53CC-4543-B429-00BA141BFCC0}"/>
              </c:ext>
            </c:extLst>
          </c:dPt>
          <c:dPt>
            <c:idx val="2"/>
            <c:invertIfNegative val="0"/>
            <c:bubble3D val="0"/>
            <c:spPr>
              <a:solidFill>
                <a:schemeClr val="accent1"/>
              </a:solidFill>
              <a:ln>
                <a:solidFill>
                  <a:schemeClr val="accent2">
                    <a:lumMod val="75000"/>
                  </a:schemeClr>
                </a:solidFill>
              </a:ln>
              <a:effectLst/>
            </c:spPr>
            <c:extLst>
              <c:ext xmlns:c16="http://schemas.microsoft.com/office/drawing/2014/chart" uri="{C3380CC4-5D6E-409C-BE32-E72D297353CC}">
                <c16:uniqueId val="{00000005-D725-4D2E-B78B-6078BEC99C40}"/>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5-53CC-4543-B429-00BA141BFCC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2018 - 19</c:v>
                </c:pt>
                <c:pt idx="1">
                  <c:v>2019 - 20</c:v>
                </c:pt>
                <c:pt idx="2">
                  <c:v>2020 - 21 @ AB</c:v>
                </c:pt>
                <c:pt idx="3">
                  <c:v>2020 - 21 @ MR</c:v>
                </c:pt>
                <c:pt idx="4">
                  <c:v>2021 - 22 @ AB</c:v>
                </c:pt>
                <c:pt idx="5">
                  <c:v>2021 - 22 @ MR</c:v>
                </c:pt>
                <c:pt idx="6">
                  <c:v>2022 - 23 @ MR</c:v>
                </c:pt>
              </c:strCache>
            </c:strRef>
          </c:cat>
          <c:val>
            <c:numRef>
              <c:f>Sheet1!$B$2:$B$8</c:f>
              <c:numCache>
                <c:formatCode>General</c:formatCode>
                <c:ptCount val="7"/>
                <c:pt idx="0">
                  <c:v>78.5</c:v>
                </c:pt>
                <c:pt idx="1">
                  <c:v>79.3</c:v>
                </c:pt>
                <c:pt idx="2">
                  <c:v>93.4</c:v>
                </c:pt>
                <c:pt idx="3">
                  <c:v>96.1</c:v>
                </c:pt>
                <c:pt idx="4">
                  <c:v>93.7</c:v>
                </c:pt>
                <c:pt idx="5">
                  <c:v>110.2</c:v>
                </c:pt>
                <c:pt idx="6">
                  <c:v>110.3</c:v>
                </c:pt>
              </c:numCache>
            </c:numRef>
          </c:val>
          <c:extLst>
            <c:ext xmlns:c16="http://schemas.microsoft.com/office/drawing/2014/chart" uri="{C3380CC4-5D6E-409C-BE32-E72D297353CC}">
              <c16:uniqueId val="{00000000-D725-4D2E-B78B-6078BEC99C40}"/>
            </c:ext>
          </c:extLst>
        </c:ser>
        <c:dLbls>
          <c:dLblPos val="inEnd"/>
          <c:showLegendKey val="0"/>
          <c:showVal val="1"/>
          <c:showCatName val="0"/>
          <c:showSerName val="0"/>
          <c:showPercent val="0"/>
          <c:showBubbleSize val="0"/>
        </c:dLbls>
        <c:gapWidth val="219"/>
        <c:overlap val="-27"/>
        <c:axId val="900142304"/>
        <c:axId val="1066737152"/>
      </c:barChart>
      <c:catAx>
        <c:axId val="90014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6737152"/>
        <c:crosses val="autoZero"/>
        <c:auto val="1"/>
        <c:lblAlgn val="ctr"/>
        <c:lblOffset val="100"/>
        <c:noMultiLvlLbl val="0"/>
      </c:catAx>
      <c:valAx>
        <c:axId val="106673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Funding in Billions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14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63749701741827"/>
          <c:y val="5.319667883779219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In Millions</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8F-4E1F-9852-4D7138CF4D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8F-4E1F-9852-4D7138CF4D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E3A-4CF6-AF9D-8D8E2AB0334B}"/>
              </c:ext>
            </c:extLst>
          </c:dPt>
          <c:dLbls>
            <c:dLbl>
              <c:idx val="0"/>
              <c:layout>
                <c:manualLayout>
                  <c:x val="-0.21553842741488308"/>
                  <c:y val="0.14082287594012136"/>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C34821BB-BD58-431D-9C5C-CCE5E19D62FE}" type="VALUE">
                      <a:rPr lang="en-US" sz="2000">
                        <a:latin typeface="Calibri" panose="020F0502020204030204" pitchFamily="34" charset="0"/>
                        <a:cs typeface="Calibri" panose="020F0502020204030204" pitchFamily="34" charset="0"/>
                      </a:rPr>
                      <a:pPr>
                        <a:defRPr sz="1197"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834738087316551"/>
                      <c:h val="5.8595285401992291E-2"/>
                    </c:manualLayout>
                  </c15:layout>
                  <c15:dlblFieldTable/>
                  <c15:showDataLabelsRange val="0"/>
                </c:ext>
                <c:ext xmlns:c16="http://schemas.microsoft.com/office/drawing/2014/chart" uri="{C3380CC4-5D6E-409C-BE32-E72D297353CC}">
                  <c16:uniqueId val="{00000001-DE8F-4E1F-9852-4D7138CF4D1E}"/>
                </c:ext>
              </c:extLst>
            </c:dLbl>
            <c:dLbl>
              <c:idx val="1"/>
              <c:layout>
                <c:manualLayout>
                  <c:x val="0.26498465035620544"/>
                  <c:y val="-9.211969022609037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14F21CBB-20ED-4275-A8A7-9DA2C868ACCE}" type="VALUE">
                      <a:rPr lang="en-US" sz="2000">
                        <a:latin typeface="Calibri" panose="020F0502020204030204" pitchFamily="34" charset="0"/>
                        <a:cs typeface="Calibri" panose="020F0502020204030204" pitchFamily="34" charset="0"/>
                      </a:rPr>
                      <a:pPr>
                        <a:defRPr sz="1197"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322201912260969"/>
                      <c:h val="0.11312977686013802"/>
                    </c:manualLayout>
                  </c15:layout>
                  <c15:dlblFieldTable/>
                  <c15:showDataLabelsRange val="0"/>
                </c:ext>
                <c:ext xmlns:c16="http://schemas.microsoft.com/office/drawing/2014/chart" uri="{C3380CC4-5D6E-409C-BE32-E72D297353CC}">
                  <c16:uniqueId val="{00000003-DE8F-4E1F-9852-4D7138CF4D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Ongoing</c:v>
                </c:pt>
                <c:pt idx="1">
                  <c:v>One-time</c:v>
                </c:pt>
                <c:pt idx="2">
                  <c:v>Adjustment</c:v>
                </c:pt>
              </c:strCache>
            </c:strRef>
          </c:cat>
          <c:val>
            <c:numRef>
              <c:f>Sheet1!$B$2:$B$4</c:f>
              <c:numCache>
                <c:formatCode>"$"#,##0.00_);[Red]\("$"#,##0.00\)</c:formatCode>
                <c:ptCount val="3"/>
                <c:pt idx="0">
                  <c:v>1325.1</c:v>
                </c:pt>
                <c:pt idx="1">
                  <c:v>2913.2</c:v>
                </c:pt>
                <c:pt idx="2" formatCode="General">
                  <c:v>-312.60000000000002</c:v>
                </c:pt>
              </c:numCache>
            </c:numRef>
          </c:val>
          <c:extLst>
            <c:ext xmlns:c16="http://schemas.microsoft.com/office/drawing/2014/chart" uri="{C3380CC4-5D6E-409C-BE32-E72D297353CC}">
              <c16:uniqueId val="{00000004-DE8F-4E1F-9852-4D7138CF4D1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80019795941000338"/>
          <c:y val="0.39651443569553807"/>
          <c:w val="0.15678681009944179"/>
          <c:h val="0.213009373828271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88EAF-6ECA-4616-85EF-35AA19C641F3}" type="datetimeFigureOut">
              <a:rPr lang="en-US"/>
              <a:t>6/7/2022</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t>6/7/2022</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6/7/2022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6/7/2022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333440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6/7/2022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6/7/2022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6/7/2022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6/7/2022</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6/7/2022</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6/7/2022</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6/7/2022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6/7/2022</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6/7/2022</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mc.edu/administration/business-services/budge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0412" y="1752600"/>
            <a:ext cx="10210800" cy="1371600"/>
          </a:xfrm>
        </p:spPr>
        <p:txBody>
          <a:bodyPr>
            <a:normAutofit/>
          </a:bodyPr>
          <a:lstStyle/>
          <a:p>
            <a:r>
              <a:rPr lang="en-US" sz="3200" dirty="0">
                <a:latin typeface="Calibri" panose="020F0502020204030204" pitchFamily="34" charset="0"/>
                <a:cs typeface="Calibri" panose="020F0502020204030204" pitchFamily="34" charset="0"/>
              </a:rPr>
              <a:t>Santa Monica College</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2022-2023 Tentative Budget Presentation</a:t>
            </a:r>
            <a:endParaRPr lang="en-US" sz="3200" i="1" dirty="0">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836612" y="3276600"/>
            <a:ext cx="8229600" cy="1219200"/>
          </a:xfrm>
        </p:spPr>
        <p:txBody>
          <a:bodyPr/>
          <a:lstStyle/>
          <a:p>
            <a:r>
              <a:rPr lang="it-IT" dirty="0">
                <a:latin typeface="Calibri" panose="020F0502020204030204" pitchFamily="34" charset="0"/>
                <a:cs typeface="Calibri" panose="020F0502020204030204" pitchFamily="34" charset="0"/>
              </a:rPr>
              <a:t>Board of Trustees</a:t>
            </a:r>
          </a:p>
          <a:p>
            <a:r>
              <a:rPr lang="it-IT" dirty="0">
                <a:latin typeface="Calibri" panose="020F0502020204030204" pitchFamily="34" charset="0"/>
                <a:cs typeface="Calibri" panose="020F0502020204030204" pitchFamily="34" charset="0"/>
              </a:rPr>
              <a:t>June 7, 2022</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41312" y="76200"/>
            <a:ext cx="11506200" cy="6501769"/>
          </a:xfrm>
        </p:spPr>
        <p:txBody>
          <a:bodyPr>
            <a:normAutofit fontScale="92500" lnSpcReduction="20000"/>
          </a:bodyPr>
          <a:lstStyle/>
          <a:p>
            <a:pPr marL="463550" lvl="2" indent="0" algn="ctr">
              <a:buNone/>
            </a:pPr>
            <a:r>
              <a:rPr lang="en-US" sz="5800" b="1" u="sng" dirty="0">
                <a:latin typeface="Calibri" panose="020F0502020204030204" pitchFamily="34" charset="0"/>
                <a:cs typeface="Calibri" panose="020F0502020204030204" pitchFamily="34" charset="0"/>
              </a:rPr>
              <a:t>Student Enrollment and Retention</a:t>
            </a:r>
          </a:p>
          <a:p>
            <a:pPr lvl="2"/>
            <a:endParaRPr lang="en-US" sz="4400" dirty="0">
              <a:latin typeface="Calibri" panose="020F0502020204030204" pitchFamily="34" charset="0"/>
              <a:cs typeface="Calibri" panose="020F0502020204030204" pitchFamily="34" charset="0"/>
            </a:endParaRPr>
          </a:p>
          <a:p>
            <a:r>
              <a:rPr lang="en-US" sz="5000" dirty="0">
                <a:latin typeface="Calibri" panose="020F0502020204030204" pitchFamily="34" charset="0"/>
                <a:cs typeface="Calibri" panose="020F0502020204030204" pitchFamily="34" charset="0"/>
              </a:rPr>
              <a:t>No change from January proposal</a:t>
            </a:r>
          </a:p>
          <a:p>
            <a:r>
              <a:rPr lang="en-US" sz="5000" dirty="0">
                <a:latin typeface="Calibri" panose="020F0502020204030204" pitchFamily="34" charset="0"/>
                <a:cs typeface="Calibri" panose="020F0502020204030204" pitchFamily="34" charset="0"/>
              </a:rPr>
              <a:t>$150 million one-time engage with former and prospective students who discontinued due to COVID-19</a:t>
            </a:r>
          </a:p>
          <a:p>
            <a:r>
              <a:rPr lang="en-US" sz="5000" dirty="0">
                <a:latin typeface="Calibri" panose="020F0502020204030204" pitchFamily="34" charset="0"/>
                <a:cs typeface="Calibri" panose="020F0502020204030204" pitchFamily="34" charset="0"/>
              </a:rPr>
              <a:t>Administration expects for 50% of sections to be on-ground in 2022-23 </a:t>
            </a:r>
          </a:p>
          <a:p>
            <a:pPr lvl="1"/>
            <a:r>
              <a:rPr lang="en-US" sz="4400" dirty="0">
                <a:latin typeface="Calibri" panose="020F0502020204030204" pitchFamily="34" charset="0"/>
                <a:cs typeface="Calibri" panose="020F0502020204030204" pitchFamily="34" charset="0"/>
              </a:rPr>
              <a:t>Should be consistent with demand and public health guidance</a:t>
            </a:r>
          </a:p>
          <a:p>
            <a:pPr lvl="2"/>
            <a:endParaRPr lang="en-US" sz="2700" dirty="0">
              <a:latin typeface="Calibri" panose="020F0502020204030204" pitchFamily="34" charset="0"/>
              <a:cs typeface="Calibri" panose="020F0502020204030204" pitchFamily="34" charset="0"/>
            </a:endParaRPr>
          </a:p>
          <a:p>
            <a:pPr lvl="3"/>
            <a:endParaRPr lang="en-US" sz="25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1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83452" y="17489"/>
            <a:ext cx="11733213" cy="6501769"/>
          </a:xfrm>
        </p:spPr>
        <p:txBody>
          <a:bodyPr>
            <a:normAutofit fontScale="62500" lnSpcReduction="20000"/>
          </a:bodyPr>
          <a:lstStyle/>
          <a:p>
            <a:pPr marL="463550" lvl="2" indent="0" algn="ctr">
              <a:buNone/>
            </a:pPr>
            <a:r>
              <a:rPr lang="en-US" sz="5100" b="1" u="sng" dirty="0">
                <a:latin typeface="Calibri" panose="020F0502020204030204" pitchFamily="34" charset="0"/>
                <a:cs typeface="Calibri" panose="020F0502020204030204" pitchFamily="34" charset="0"/>
              </a:rPr>
              <a:t>College Affordability</a:t>
            </a:r>
          </a:p>
          <a:p>
            <a:pPr lvl="2"/>
            <a:endParaRPr lang="en-US" sz="4400" dirty="0">
              <a:latin typeface="Calibri" panose="020F0502020204030204" pitchFamily="34" charset="0"/>
              <a:cs typeface="Calibri" panose="020F0502020204030204" pitchFamily="34" charset="0"/>
            </a:endParaRPr>
          </a:p>
          <a:p>
            <a:r>
              <a:rPr lang="en-US" sz="5000" dirty="0">
                <a:solidFill>
                  <a:srgbClr val="FFFF00"/>
                </a:solidFill>
                <a:latin typeface="Calibri" panose="020F0502020204030204" pitchFamily="34" charset="0"/>
                <a:cs typeface="Calibri" panose="020F0502020204030204" pitchFamily="34" charset="0"/>
              </a:rPr>
              <a:t>*Student Success Completion Grants (May Revise): </a:t>
            </a:r>
            <a:r>
              <a:rPr lang="en-US" sz="5000" dirty="0">
                <a:latin typeface="Calibri" panose="020F0502020204030204" pitchFamily="34" charset="0"/>
                <a:cs typeface="Calibri" panose="020F0502020204030204" pitchFamily="34" charset="0"/>
              </a:rPr>
              <a:t>$50 million ongoing</a:t>
            </a:r>
          </a:p>
          <a:p>
            <a:pPr lvl="1"/>
            <a:r>
              <a:rPr lang="en-US" sz="4600" dirty="0">
                <a:latin typeface="Calibri" panose="020F0502020204030204" pitchFamily="34" charset="0"/>
                <a:cs typeface="Calibri" panose="020F0502020204030204" pitchFamily="34" charset="0"/>
              </a:rPr>
              <a:t>Reduction of &lt;$50&gt; million from January proposal</a:t>
            </a:r>
          </a:p>
          <a:p>
            <a:r>
              <a:rPr lang="en-US" sz="5000" dirty="0">
                <a:solidFill>
                  <a:schemeClr val="accent6">
                    <a:lumMod val="60000"/>
                    <a:lumOff val="40000"/>
                  </a:schemeClr>
                </a:solidFill>
                <a:latin typeface="Calibri" panose="020F0502020204030204" pitchFamily="34" charset="0"/>
                <a:cs typeface="Calibri" panose="020F0502020204030204" pitchFamily="34" charset="0"/>
              </a:rPr>
              <a:t>**Student Success Completion Grants (Legislature): $200 million ongoing</a:t>
            </a:r>
          </a:p>
          <a:p>
            <a:pPr marL="0" indent="0">
              <a:buNone/>
            </a:pPr>
            <a:endParaRPr lang="en-US" sz="5000" dirty="0">
              <a:latin typeface="Calibri" panose="020F0502020204030204" pitchFamily="34" charset="0"/>
              <a:cs typeface="Calibri" panose="020F0502020204030204" pitchFamily="34" charset="0"/>
            </a:endParaRPr>
          </a:p>
          <a:p>
            <a:r>
              <a:rPr lang="en-US" sz="5000" dirty="0">
                <a:latin typeface="Calibri" panose="020F0502020204030204" pitchFamily="34" charset="0"/>
                <a:cs typeface="Calibri" panose="020F0502020204030204" pitchFamily="34" charset="0"/>
              </a:rPr>
              <a:t>Financial Aid Offices: $10 million ongoing</a:t>
            </a:r>
          </a:p>
          <a:p>
            <a:pPr lvl="1"/>
            <a:r>
              <a:rPr lang="en-US" sz="4600" dirty="0">
                <a:latin typeface="Calibri" panose="020F0502020204030204" pitchFamily="34" charset="0"/>
                <a:cs typeface="Calibri" panose="020F0502020204030204" pitchFamily="34" charset="0"/>
              </a:rPr>
              <a:t>No change from January proposal</a:t>
            </a:r>
          </a:p>
          <a:p>
            <a:pPr marL="4763" indent="0">
              <a:buNone/>
            </a:pPr>
            <a:endParaRPr lang="en-US" sz="5000" dirty="0">
              <a:latin typeface="Calibri" panose="020F0502020204030204" pitchFamily="34" charset="0"/>
              <a:cs typeface="Calibri" panose="020F0502020204030204" pitchFamily="34" charset="0"/>
            </a:endParaRPr>
          </a:p>
          <a:p>
            <a:r>
              <a:rPr lang="en-US" sz="5000" dirty="0">
                <a:latin typeface="Calibri" panose="020F0502020204030204" pitchFamily="34" charset="0"/>
                <a:cs typeface="Calibri" panose="020F0502020204030204" pitchFamily="34" charset="0"/>
              </a:rPr>
              <a:t>Emergency Financial Aid: $20 million AB 540 students</a:t>
            </a:r>
          </a:p>
          <a:p>
            <a:pPr lvl="1"/>
            <a:r>
              <a:rPr lang="en-US" sz="4200" dirty="0">
                <a:latin typeface="Calibri" panose="020F0502020204030204" pitchFamily="34" charset="0"/>
                <a:cs typeface="Calibri" panose="020F0502020204030204" pitchFamily="34" charset="0"/>
              </a:rPr>
              <a:t>No change from January proposal</a:t>
            </a:r>
          </a:p>
          <a:p>
            <a:endParaRPr lang="en-US" sz="35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0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5612" y="228600"/>
            <a:ext cx="11733213" cy="6501769"/>
          </a:xfrm>
        </p:spPr>
        <p:txBody>
          <a:bodyPr>
            <a:normAutofit fontScale="92500" lnSpcReduction="10000"/>
          </a:bodyPr>
          <a:lstStyle/>
          <a:p>
            <a:pPr marL="463550" lvl="2" indent="0" algn="ctr">
              <a:buNone/>
            </a:pPr>
            <a:r>
              <a:rPr lang="en-US" sz="4400" b="1" u="sng" dirty="0">
                <a:latin typeface="Calibri" panose="020F0502020204030204" pitchFamily="34" charset="0"/>
                <a:cs typeface="Calibri" panose="020F0502020204030204" pitchFamily="34" charset="0"/>
              </a:rPr>
              <a:t>Expanding Student Support Programs</a:t>
            </a:r>
          </a:p>
          <a:p>
            <a:pPr marL="463550" lvl="2" indent="0" algn="ctr">
              <a:buNone/>
            </a:pPr>
            <a:endParaRPr lang="en-US" dirty="0">
              <a:latin typeface="Calibri" panose="020F0502020204030204" pitchFamily="34" charset="0"/>
              <a:cs typeface="Calibri" panose="020F0502020204030204" pitchFamily="34" charset="0"/>
            </a:endParaRPr>
          </a:p>
          <a:p>
            <a:pPr lvl="2"/>
            <a:r>
              <a:rPr lang="en-US" sz="3100" dirty="0">
                <a:solidFill>
                  <a:srgbClr val="FFFF00"/>
                </a:solidFill>
                <a:latin typeface="Calibri" panose="020F0502020204030204" pitchFamily="34" charset="0"/>
                <a:cs typeface="Calibri" panose="020F0502020204030204" pitchFamily="34" charset="0"/>
              </a:rPr>
              <a:t>*</a:t>
            </a:r>
            <a:r>
              <a:rPr lang="en-US" sz="3100" dirty="0">
                <a:latin typeface="Calibri" panose="020F0502020204030204" pitchFamily="34" charset="0"/>
                <a:cs typeface="Calibri" panose="020F0502020204030204" pitchFamily="34" charset="0"/>
              </a:rPr>
              <a:t>COLA for DSPS, EOPS, CalWORKs, </a:t>
            </a:r>
            <a:r>
              <a:rPr lang="en-US" sz="3100" dirty="0">
                <a:solidFill>
                  <a:srgbClr val="FFFF00"/>
                </a:solidFill>
                <a:latin typeface="Calibri" panose="020F0502020204030204" pitchFamily="34" charset="0"/>
                <a:cs typeface="Calibri" panose="020F0502020204030204" pitchFamily="34" charset="0"/>
              </a:rPr>
              <a:t>Mandated Costs and SEAP</a:t>
            </a:r>
          </a:p>
          <a:p>
            <a:pPr lvl="3"/>
            <a:r>
              <a:rPr lang="en-US" sz="2900" dirty="0">
                <a:solidFill>
                  <a:srgbClr val="FFFF00"/>
                </a:solidFill>
                <a:latin typeface="Calibri" panose="020F0502020204030204" pitchFamily="34" charset="0"/>
                <a:cs typeface="Calibri" panose="020F0502020204030204" pitchFamily="34" charset="0"/>
              </a:rPr>
              <a:t>January proposal did not include COLA for MC and SEAP</a:t>
            </a:r>
          </a:p>
          <a:p>
            <a:pPr marL="682625" lvl="3" indent="0">
              <a:buNone/>
            </a:pPr>
            <a:endParaRPr lang="en-US" sz="2900" dirty="0">
              <a:solidFill>
                <a:srgbClr val="FFFF00"/>
              </a:solidFill>
              <a:latin typeface="Calibri" panose="020F0502020204030204" pitchFamily="34" charset="0"/>
              <a:cs typeface="Calibri" panose="020F0502020204030204" pitchFamily="34" charset="0"/>
            </a:endParaRPr>
          </a:p>
          <a:p>
            <a:pPr lvl="2"/>
            <a:r>
              <a:rPr lang="en-US" sz="3100" dirty="0">
                <a:latin typeface="Calibri" panose="020F0502020204030204" pitchFamily="34" charset="0"/>
                <a:cs typeface="Calibri" panose="020F0502020204030204" pitchFamily="34" charset="0"/>
              </a:rPr>
              <a:t>A2MEND: $1.1 million ongoing for expansion of African American Male Education Network and Development (A2MEND)</a:t>
            </a:r>
          </a:p>
          <a:p>
            <a:pPr lvl="3"/>
            <a:r>
              <a:rPr lang="en-US" sz="2900" dirty="0">
                <a:latin typeface="Calibri" panose="020F0502020204030204" pitchFamily="34" charset="0"/>
                <a:cs typeface="Calibri" panose="020F0502020204030204" pitchFamily="34" charset="0"/>
              </a:rPr>
              <a:t>No change from January proposal</a:t>
            </a:r>
          </a:p>
          <a:p>
            <a:pPr lvl="2"/>
            <a:endParaRPr lang="en-US" sz="3100" dirty="0">
              <a:latin typeface="Calibri" panose="020F0502020204030204" pitchFamily="34" charset="0"/>
              <a:cs typeface="Calibri" panose="020F0502020204030204" pitchFamily="34" charset="0"/>
            </a:endParaRPr>
          </a:p>
          <a:p>
            <a:pPr lvl="2"/>
            <a:r>
              <a:rPr lang="en-US" sz="3100" dirty="0">
                <a:solidFill>
                  <a:srgbClr val="FFFF00"/>
                </a:solidFill>
                <a:latin typeface="Calibri" panose="020F0502020204030204" pitchFamily="34" charset="0"/>
                <a:cs typeface="Calibri" panose="020F0502020204030204" pitchFamily="34" charset="0"/>
              </a:rPr>
              <a:t>*</a:t>
            </a:r>
            <a:r>
              <a:rPr lang="en-US" sz="3100" dirty="0" err="1">
                <a:solidFill>
                  <a:srgbClr val="FFFF00"/>
                </a:solidFill>
                <a:latin typeface="Calibri" panose="020F0502020204030204" pitchFamily="34" charset="0"/>
                <a:cs typeface="Calibri" panose="020F0502020204030204" pitchFamily="34" charset="0"/>
              </a:rPr>
              <a:t>NextUp</a:t>
            </a:r>
            <a:r>
              <a:rPr lang="en-US" sz="3100" dirty="0">
                <a:solidFill>
                  <a:srgbClr val="FFFF00"/>
                </a:solidFill>
                <a:latin typeface="Calibri" panose="020F0502020204030204" pitchFamily="34" charset="0"/>
                <a:cs typeface="Calibri" panose="020F0502020204030204" pitchFamily="34" charset="0"/>
              </a:rPr>
              <a:t>: $20 million ongoing to expand program from 20 to 40 Districts</a:t>
            </a:r>
          </a:p>
          <a:p>
            <a:pPr lvl="3"/>
            <a:r>
              <a:rPr lang="en-US" sz="2900" dirty="0">
                <a:solidFill>
                  <a:srgbClr val="FFFF00"/>
                </a:solidFill>
                <a:latin typeface="Calibri" panose="020F0502020204030204" pitchFamily="34" charset="0"/>
                <a:cs typeface="Calibri" panose="020F0502020204030204" pitchFamily="34" charset="0"/>
              </a:rPr>
              <a:t>$10 M increase from January proposal</a:t>
            </a:r>
          </a:p>
          <a:p>
            <a:pPr marL="463550" lvl="2" indent="0">
              <a:buNone/>
            </a:pPr>
            <a:endParaRPr lang="en-US" sz="3100" dirty="0">
              <a:latin typeface="Calibri" panose="020F0502020204030204" pitchFamily="34" charset="0"/>
              <a:cs typeface="Calibri" panose="020F0502020204030204" pitchFamily="34" charset="0"/>
            </a:endParaRPr>
          </a:p>
          <a:p>
            <a:pPr lvl="2"/>
            <a:r>
              <a:rPr lang="en-US" sz="3100" dirty="0">
                <a:latin typeface="Calibri" panose="020F0502020204030204" pitchFamily="34" charset="0"/>
                <a:cs typeface="Calibri" panose="020F0502020204030204" pitchFamily="34" charset="0"/>
              </a:rPr>
              <a:t>Umoja: $179,000 to study Umoja to better understand practices that promote student success for African American students</a:t>
            </a:r>
          </a:p>
          <a:p>
            <a:pPr lvl="3"/>
            <a:r>
              <a:rPr lang="en-US" sz="2900" dirty="0">
                <a:latin typeface="Calibri" panose="020F0502020204030204" pitchFamily="34" charset="0"/>
                <a:cs typeface="Calibri" panose="020F0502020204030204" pitchFamily="34" charset="0"/>
              </a:rPr>
              <a:t>No change from January proposal</a:t>
            </a:r>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5612" y="228600"/>
            <a:ext cx="11733213" cy="6501769"/>
          </a:xfrm>
        </p:spPr>
        <p:txBody>
          <a:bodyPr>
            <a:normAutofit/>
          </a:bodyPr>
          <a:lstStyle/>
          <a:p>
            <a:pPr marL="463550" lvl="2" indent="0" algn="ctr">
              <a:buNone/>
            </a:pPr>
            <a:r>
              <a:rPr lang="en-US" sz="3600" b="1" u="sng" dirty="0">
                <a:latin typeface="Calibri" panose="020F0502020204030204" pitchFamily="34" charset="0"/>
                <a:cs typeface="Calibri" panose="020F0502020204030204" pitchFamily="34" charset="0"/>
              </a:rPr>
              <a:t>Strengthen Academic Pathways</a:t>
            </a:r>
          </a:p>
          <a:p>
            <a:pPr marL="682625" lvl="3" indent="0">
              <a:buNone/>
            </a:pPr>
            <a:endParaRPr lang="en-US" sz="3200" dirty="0">
              <a:latin typeface="Calibri" panose="020F0502020204030204" pitchFamily="34" charset="0"/>
              <a:cs typeface="Calibri" panose="020F0502020204030204" pitchFamily="34" charset="0"/>
            </a:endParaRPr>
          </a:p>
          <a:p>
            <a:pPr lvl="3"/>
            <a:r>
              <a:rPr lang="en-US" sz="3200" dirty="0">
                <a:latin typeface="Calibri" panose="020F0502020204030204" pitchFamily="34" charset="0"/>
                <a:cs typeface="Calibri" panose="020F0502020204030204" pitchFamily="34" charset="0"/>
              </a:rPr>
              <a:t>Healthcare Vocational Pathway – Adult Ed: $130 million over three years. One-time </a:t>
            </a:r>
            <a:r>
              <a:rPr lang="en-US" sz="2800" dirty="0">
                <a:latin typeface="Calibri" panose="020F0502020204030204" pitchFamily="34" charset="0"/>
                <a:cs typeface="Calibri" panose="020F0502020204030204" pitchFamily="34" charset="0"/>
              </a:rPr>
              <a:t>No change from January proposal</a:t>
            </a:r>
          </a:p>
          <a:p>
            <a:pPr marL="682625" lvl="3" indent="0">
              <a:buNone/>
            </a:pPr>
            <a:endParaRPr lang="en-US" sz="3200" dirty="0">
              <a:latin typeface="Calibri" panose="020F0502020204030204" pitchFamily="34" charset="0"/>
              <a:cs typeface="Calibri" panose="020F0502020204030204" pitchFamily="34" charset="0"/>
            </a:endParaRPr>
          </a:p>
          <a:p>
            <a:pPr lvl="3"/>
            <a:r>
              <a:rPr lang="en-US" sz="3200" dirty="0">
                <a:latin typeface="Calibri" panose="020F0502020204030204" pitchFamily="34" charset="0"/>
                <a:cs typeface="Calibri" panose="020F0502020204030204" pitchFamily="34" charset="0"/>
              </a:rPr>
              <a:t>Common Course Numbering: $105 million one-time</a:t>
            </a:r>
          </a:p>
          <a:p>
            <a:pPr lvl="4"/>
            <a:r>
              <a:rPr lang="en-US" sz="2800" dirty="0">
                <a:latin typeface="Calibri" panose="020F0502020204030204" pitchFamily="34" charset="0"/>
                <a:cs typeface="Calibri" panose="020F0502020204030204" pitchFamily="34" charset="0"/>
              </a:rPr>
              <a:t>No change from January proposal</a:t>
            </a:r>
          </a:p>
          <a:p>
            <a:pPr lvl="3"/>
            <a:endParaRPr lang="en-US" sz="3200" dirty="0">
              <a:latin typeface="Calibri" panose="020F0502020204030204" pitchFamily="34" charset="0"/>
              <a:cs typeface="Calibri" panose="020F0502020204030204" pitchFamily="34" charset="0"/>
            </a:endParaRPr>
          </a:p>
          <a:p>
            <a:pPr lvl="3"/>
            <a:r>
              <a:rPr lang="en-US" sz="3200" dirty="0">
                <a:latin typeface="Calibri" panose="020F0502020204030204" pitchFamily="34" charset="0"/>
                <a:cs typeface="Calibri" panose="020F0502020204030204" pitchFamily="34" charset="0"/>
              </a:rPr>
              <a:t>Transfer Reform: $65 million one-time to implement AB 928. </a:t>
            </a:r>
          </a:p>
          <a:p>
            <a:pPr lvl="4"/>
            <a:r>
              <a:rPr lang="en-US" sz="2800" dirty="0">
                <a:latin typeface="Calibri" panose="020F0502020204030204" pitchFamily="34" charset="0"/>
                <a:cs typeface="Calibri" panose="020F0502020204030204" pitchFamily="34" charset="0"/>
              </a:rPr>
              <a:t>Create and implement procedures to place students who declare a goal of transferring into a ADT for their major unless they opt-out.</a:t>
            </a:r>
          </a:p>
          <a:p>
            <a:pPr lvl="4"/>
            <a:r>
              <a:rPr lang="en-US" sz="2800" dirty="0">
                <a:latin typeface="Calibri" panose="020F0502020204030204" pitchFamily="34" charset="0"/>
                <a:cs typeface="Calibri" panose="020F0502020204030204" pitchFamily="34" charset="0"/>
              </a:rPr>
              <a:t>No change from January proposal</a:t>
            </a:r>
            <a:endParaRPr lang="en-US" sz="36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6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5612" y="228600"/>
            <a:ext cx="11733213" cy="6501769"/>
          </a:xfrm>
        </p:spPr>
        <p:txBody>
          <a:bodyPr>
            <a:normAutofit lnSpcReduction="10000"/>
          </a:bodyPr>
          <a:lstStyle/>
          <a:p>
            <a:pPr marL="463550" lvl="2" indent="0" algn="ctr">
              <a:buNone/>
            </a:pPr>
            <a:r>
              <a:rPr lang="en-US" sz="3200" b="1" u="sng" dirty="0">
                <a:latin typeface="Calibri" panose="020F0502020204030204" pitchFamily="34" charset="0"/>
                <a:cs typeface="Calibri" panose="020F0502020204030204" pitchFamily="34" charset="0"/>
              </a:rPr>
              <a:t>Strengthen Academic Pathways</a:t>
            </a:r>
          </a:p>
          <a:p>
            <a:pPr marL="857250" lvl="4" indent="0">
              <a:buNone/>
            </a:pPr>
            <a:endParaRPr lang="en-US" sz="2800" dirty="0">
              <a:latin typeface="Calibri" panose="020F0502020204030204" pitchFamily="34" charset="0"/>
              <a:cs typeface="Calibri" panose="020F0502020204030204" pitchFamily="34" charset="0"/>
            </a:endParaRPr>
          </a:p>
          <a:p>
            <a:pPr lvl="3"/>
            <a:r>
              <a:rPr lang="en-US" sz="2800" dirty="0">
                <a:latin typeface="Calibri" panose="020F0502020204030204" pitchFamily="34" charset="0"/>
                <a:cs typeface="Calibri" panose="020F0502020204030204" pitchFamily="34" charset="0"/>
              </a:rPr>
              <a:t>Curricular Pathways: $25 million one-time to procure software that maps out Intersegmental curricular pathways</a:t>
            </a:r>
          </a:p>
          <a:p>
            <a:pPr lvl="4"/>
            <a:r>
              <a:rPr lang="en-US" sz="2400" dirty="0">
                <a:latin typeface="Calibri" panose="020F0502020204030204" pitchFamily="34" charset="0"/>
                <a:cs typeface="Calibri" panose="020F0502020204030204" pitchFamily="34" charset="0"/>
              </a:rPr>
              <a:t>No change from January proposal</a:t>
            </a:r>
          </a:p>
          <a:p>
            <a:pPr lvl="3"/>
            <a:endParaRPr lang="en-US" sz="2800" dirty="0">
              <a:latin typeface="Calibri" panose="020F0502020204030204" pitchFamily="34" charset="0"/>
              <a:cs typeface="Calibri" panose="020F0502020204030204" pitchFamily="34" charset="0"/>
            </a:endParaRPr>
          </a:p>
          <a:p>
            <a:pPr lvl="3"/>
            <a:r>
              <a:rPr lang="en-US" sz="2800" dirty="0">
                <a:latin typeface="Calibri" panose="020F0502020204030204" pitchFamily="34" charset="0"/>
                <a:cs typeface="Calibri" panose="020F0502020204030204" pitchFamily="34" charset="0"/>
              </a:rPr>
              <a:t>High-Skill Fields Preparation: $20 million one-time</a:t>
            </a:r>
          </a:p>
          <a:p>
            <a:pPr lvl="4"/>
            <a:r>
              <a:rPr lang="en-US" sz="2400" dirty="0">
                <a:latin typeface="Calibri" panose="020F0502020204030204" pitchFamily="34" charset="0"/>
                <a:cs typeface="Calibri" panose="020F0502020204030204" pitchFamily="34" charset="0"/>
              </a:rPr>
              <a:t>No change from January proposal</a:t>
            </a:r>
          </a:p>
          <a:p>
            <a:pPr lvl="4"/>
            <a:r>
              <a:rPr lang="en-US" sz="2400" dirty="0">
                <a:solidFill>
                  <a:schemeClr val="accent6">
                    <a:lumMod val="60000"/>
                    <a:lumOff val="40000"/>
                  </a:schemeClr>
                </a:solidFill>
                <a:latin typeface="Calibri" panose="020F0502020204030204" pitchFamily="34" charset="0"/>
                <a:cs typeface="Calibri" panose="020F0502020204030204" pitchFamily="34" charset="0"/>
              </a:rPr>
              <a:t>**Legislature rejects</a:t>
            </a:r>
          </a:p>
          <a:p>
            <a:pPr marL="857250" lvl="4" indent="0">
              <a:buNone/>
            </a:pPr>
            <a:endParaRPr lang="en-US" sz="2800" dirty="0">
              <a:latin typeface="Calibri" panose="020F0502020204030204" pitchFamily="34" charset="0"/>
              <a:cs typeface="Calibri" panose="020F0502020204030204" pitchFamily="34" charset="0"/>
            </a:endParaRPr>
          </a:p>
          <a:p>
            <a:pPr lvl="3"/>
            <a:r>
              <a:rPr lang="en-US" sz="2800" dirty="0">
                <a:latin typeface="Calibri" panose="020F0502020204030204" pitchFamily="34" charset="0"/>
                <a:cs typeface="Calibri" panose="020F0502020204030204" pitchFamily="34" charset="0"/>
              </a:rPr>
              <a:t>Teaching Credential Partnerships: $5 million one-time</a:t>
            </a:r>
          </a:p>
          <a:p>
            <a:pPr lvl="4"/>
            <a:r>
              <a:rPr lang="en-US" sz="2400" dirty="0">
                <a:latin typeface="Calibri" panose="020F0502020204030204" pitchFamily="34" charset="0"/>
                <a:cs typeface="Calibri" panose="020F0502020204030204" pitchFamily="34" charset="0"/>
              </a:rPr>
              <a:t>No change from January proposal</a:t>
            </a:r>
          </a:p>
          <a:p>
            <a:pPr lvl="4"/>
            <a:r>
              <a:rPr lang="en-US" sz="2400" dirty="0">
                <a:solidFill>
                  <a:schemeClr val="accent6">
                    <a:lumMod val="60000"/>
                    <a:lumOff val="40000"/>
                  </a:schemeClr>
                </a:solidFill>
                <a:latin typeface="Calibri" panose="020F0502020204030204" pitchFamily="34" charset="0"/>
                <a:cs typeface="Calibri" panose="020F0502020204030204" pitchFamily="34" charset="0"/>
              </a:rPr>
              <a:t>**Legislature rejects</a:t>
            </a:r>
          </a:p>
          <a:p>
            <a:pPr lvl="4"/>
            <a:endParaRPr lang="en-US" sz="2400" dirty="0">
              <a:latin typeface="Calibri" panose="020F0502020204030204" pitchFamily="34" charset="0"/>
              <a:cs typeface="Calibri" panose="020F0502020204030204" pitchFamily="34" charset="0"/>
            </a:endParaRPr>
          </a:p>
          <a:p>
            <a:pPr lvl="3"/>
            <a:r>
              <a:rPr lang="en-US" sz="2800" dirty="0">
                <a:solidFill>
                  <a:srgbClr val="FFFF00"/>
                </a:solidFill>
                <a:latin typeface="Calibri" panose="020F0502020204030204" pitchFamily="34" charset="0"/>
                <a:cs typeface="Calibri" panose="020F0502020204030204" pitchFamily="34" charset="0"/>
              </a:rPr>
              <a:t>*California Healthy School Meals Pathway: $45 million one-time</a:t>
            </a:r>
          </a:p>
          <a:p>
            <a:pPr lvl="4"/>
            <a:r>
              <a:rPr lang="en-US" sz="2400" dirty="0">
                <a:solidFill>
                  <a:srgbClr val="FFFF00"/>
                </a:solidFill>
                <a:latin typeface="Calibri" panose="020F0502020204030204" pitchFamily="34" charset="0"/>
                <a:cs typeface="Calibri" panose="020F0502020204030204" pitchFamily="34" charset="0"/>
              </a:rPr>
              <a:t>Pipeline for school food service workers</a:t>
            </a:r>
          </a:p>
          <a:p>
            <a:pPr lvl="3"/>
            <a:endParaRPr lang="en-US" sz="2200" dirty="0">
              <a:latin typeface="Calibri" panose="020F0502020204030204" pitchFamily="34" charset="0"/>
              <a:cs typeface="Calibri" panose="020F0502020204030204" pitchFamily="34" charset="0"/>
            </a:endParaRPr>
          </a:p>
          <a:p>
            <a:pPr lvl="4"/>
            <a:endParaRPr lang="en-US" sz="2200" dirty="0">
              <a:latin typeface="Calibri" panose="020F0502020204030204" pitchFamily="34" charset="0"/>
              <a:cs typeface="Calibri" panose="020F0502020204030204" pitchFamily="34" charset="0"/>
            </a:endParaRPr>
          </a:p>
          <a:p>
            <a:pPr lvl="3"/>
            <a:endParaRPr lang="en-US" sz="2200" dirty="0">
              <a:latin typeface="Calibri" panose="020F0502020204030204" pitchFamily="34" charset="0"/>
              <a:cs typeface="Calibri" panose="020F0502020204030204" pitchFamily="34" charset="0"/>
            </a:endParaRPr>
          </a:p>
          <a:p>
            <a:pPr lvl="4"/>
            <a:endParaRPr lang="en-US" sz="2200" dirty="0">
              <a:latin typeface="Calibri" panose="020F0502020204030204" pitchFamily="34" charset="0"/>
              <a:cs typeface="Calibri" panose="020F0502020204030204" pitchFamily="34" charset="0"/>
            </a:endParaRPr>
          </a:p>
          <a:p>
            <a:pPr lvl="3"/>
            <a:endParaRPr lang="en-US" sz="2200" dirty="0">
              <a:latin typeface="Calibri" panose="020F0502020204030204" pitchFamily="34" charset="0"/>
              <a:cs typeface="Calibri" panose="020F0502020204030204" pitchFamily="34" charset="0"/>
            </a:endParaRPr>
          </a:p>
          <a:p>
            <a:pPr lvl="4"/>
            <a:endParaRPr lang="en-US" sz="2500" dirty="0">
              <a:latin typeface="Calibri" panose="020F0502020204030204" pitchFamily="34" charset="0"/>
              <a:cs typeface="Calibri" panose="020F0502020204030204" pitchFamily="34" charset="0"/>
            </a:endParaRPr>
          </a:p>
          <a:p>
            <a:pPr lvl="3"/>
            <a:endParaRPr lang="en-US" sz="25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07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5612" y="228600"/>
            <a:ext cx="11733213" cy="6501769"/>
          </a:xfrm>
        </p:spPr>
        <p:txBody>
          <a:bodyPr>
            <a:normAutofit fontScale="85000" lnSpcReduction="20000"/>
          </a:bodyPr>
          <a:lstStyle/>
          <a:p>
            <a:pPr marL="463550" lvl="2" indent="0" algn="ctr">
              <a:buNone/>
            </a:pPr>
            <a:r>
              <a:rPr lang="en-US" sz="4400" b="1" u="sng" dirty="0">
                <a:latin typeface="Calibri" panose="020F0502020204030204" pitchFamily="34" charset="0"/>
                <a:cs typeface="Calibri" panose="020F0502020204030204" pitchFamily="34" charset="0"/>
              </a:rPr>
              <a:t>Workforce and Diversity</a:t>
            </a:r>
          </a:p>
          <a:p>
            <a:pPr lvl="2"/>
            <a:endParaRPr lang="en-US" sz="4400" dirty="0">
              <a:latin typeface="Calibri" panose="020F0502020204030204" pitchFamily="34" charset="0"/>
              <a:cs typeface="Calibri" panose="020F0502020204030204" pitchFamily="34" charset="0"/>
            </a:endParaRPr>
          </a:p>
          <a:p>
            <a:pPr lvl="2"/>
            <a:r>
              <a:rPr lang="en-US" sz="4400" dirty="0">
                <a:latin typeface="Calibri" panose="020F0502020204030204" pitchFamily="34" charset="0"/>
                <a:cs typeface="Calibri" panose="020F0502020204030204" pitchFamily="34" charset="0"/>
              </a:rPr>
              <a:t>$10 million ongoing implementation of Equal Employment Opportunity program targeted at diversifying faculty, staff and administrators</a:t>
            </a:r>
          </a:p>
          <a:p>
            <a:pPr lvl="3"/>
            <a:r>
              <a:rPr lang="en-US" sz="3800" dirty="0">
                <a:latin typeface="Calibri" panose="020F0502020204030204" pitchFamily="34" charset="0"/>
                <a:cs typeface="Calibri" panose="020F0502020204030204" pitchFamily="34" charset="0"/>
              </a:rPr>
              <a:t>No change from January proposal</a:t>
            </a:r>
          </a:p>
          <a:p>
            <a:pPr marL="682625" lvl="3" indent="0">
              <a:buNone/>
            </a:pPr>
            <a:endParaRPr lang="en-US" sz="3800" dirty="0">
              <a:latin typeface="Calibri" panose="020F0502020204030204" pitchFamily="34" charset="0"/>
              <a:cs typeface="Calibri" panose="020F0502020204030204" pitchFamily="34" charset="0"/>
            </a:endParaRPr>
          </a:p>
          <a:p>
            <a:pPr lvl="2"/>
            <a:r>
              <a:rPr lang="en-US" sz="4000" dirty="0">
                <a:solidFill>
                  <a:srgbClr val="FFFF00"/>
                </a:solidFill>
                <a:latin typeface="Calibri" panose="020F0502020204030204" pitchFamily="34" charset="0"/>
                <a:cs typeface="Calibri" panose="020F0502020204030204" pitchFamily="34" charset="0"/>
              </a:rPr>
              <a:t>*$10 million to establish a Classified Employee Summer Assistance Program</a:t>
            </a:r>
          </a:p>
          <a:p>
            <a:pPr lvl="3"/>
            <a:r>
              <a:rPr lang="en-US" sz="3800" dirty="0">
                <a:solidFill>
                  <a:srgbClr val="FFFF00"/>
                </a:solidFill>
                <a:latin typeface="Calibri" panose="020F0502020204030204" pitchFamily="34" charset="0"/>
                <a:cs typeface="Calibri" panose="020F0502020204030204" pitchFamily="34" charset="0"/>
              </a:rPr>
              <a:t>Optional District participation</a:t>
            </a:r>
          </a:p>
          <a:p>
            <a:pPr lvl="3"/>
            <a:r>
              <a:rPr lang="en-US" sz="3800" dirty="0">
                <a:solidFill>
                  <a:srgbClr val="FFFF00"/>
                </a:solidFill>
                <a:latin typeface="Calibri" panose="020F0502020204030204" pitchFamily="34" charset="0"/>
                <a:cs typeface="Calibri" panose="020F0502020204030204" pitchFamily="34" charset="0"/>
              </a:rPr>
              <a:t>Allows 11 month classified employees with pay up to $62,400 have up to 10% of monthly pay withheld and paid during summer </a:t>
            </a:r>
          </a:p>
          <a:p>
            <a:pPr lvl="3"/>
            <a:r>
              <a:rPr lang="en-US" sz="3800" dirty="0">
                <a:solidFill>
                  <a:srgbClr val="FFFF00"/>
                </a:solidFill>
                <a:latin typeface="Calibri" panose="020F0502020204030204" pitchFamily="34" charset="0"/>
                <a:cs typeface="Calibri" panose="020F0502020204030204" pitchFamily="34" charset="0"/>
              </a:rPr>
              <a:t>State will contribute a prorated match depending on funding</a:t>
            </a:r>
          </a:p>
          <a:p>
            <a:pPr lvl="3"/>
            <a:endParaRPr lang="en-US" sz="25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9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5612" y="228600"/>
            <a:ext cx="11733213" cy="6501769"/>
          </a:xfrm>
        </p:spPr>
        <p:txBody>
          <a:bodyPr>
            <a:normAutofit/>
          </a:bodyPr>
          <a:lstStyle/>
          <a:p>
            <a:pPr marL="463550" lvl="2" indent="0" algn="ctr">
              <a:buNone/>
            </a:pPr>
            <a:r>
              <a:rPr lang="en-US" sz="4400" b="1" u="sng" dirty="0">
                <a:latin typeface="Calibri" panose="020F0502020204030204" pitchFamily="34" charset="0"/>
                <a:cs typeface="Calibri" panose="020F0502020204030204" pitchFamily="34" charset="0"/>
              </a:rPr>
              <a:t>Technology Modernization</a:t>
            </a:r>
          </a:p>
          <a:p>
            <a:pPr lvl="2"/>
            <a:endParaRPr lang="en-US" sz="4400" dirty="0">
              <a:latin typeface="Calibri" panose="020F0502020204030204" pitchFamily="34" charset="0"/>
              <a:cs typeface="Calibri" panose="020F0502020204030204" pitchFamily="34" charset="0"/>
            </a:endParaRPr>
          </a:p>
          <a:p>
            <a:pPr lvl="2"/>
            <a:r>
              <a:rPr lang="en-US" sz="4400" dirty="0">
                <a:latin typeface="Calibri" panose="020F0502020204030204" pitchFamily="34" charset="0"/>
                <a:cs typeface="Calibri" panose="020F0502020204030204" pitchFamily="34" charset="0"/>
              </a:rPr>
              <a:t>5 Districts faced major cyber attacks in 2021-22</a:t>
            </a:r>
          </a:p>
          <a:p>
            <a:pPr lvl="2"/>
            <a:r>
              <a:rPr lang="en-US" sz="4400" dirty="0">
                <a:latin typeface="Calibri" panose="020F0502020204030204" pitchFamily="34" charset="0"/>
                <a:cs typeface="Calibri" panose="020F0502020204030204" pitchFamily="34" charset="0"/>
              </a:rPr>
              <a:t>$100 million</a:t>
            </a:r>
          </a:p>
          <a:p>
            <a:pPr lvl="3"/>
            <a:r>
              <a:rPr lang="en-US" sz="4000" dirty="0">
                <a:latin typeface="Calibri" panose="020F0502020204030204" pitchFamily="34" charset="0"/>
                <a:cs typeface="Calibri" panose="020F0502020204030204" pitchFamily="34" charset="0"/>
              </a:rPr>
              <a:t>$75 million one-time</a:t>
            </a:r>
          </a:p>
          <a:p>
            <a:pPr lvl="3"/>
            <a:r>
              <a:rPr lang="en-US" sz="4000" dirty="0">
                <a:latin typeface="Calibri" panose="020F0502020204030204" pitchFamily="34" charset="0"/>
                <a:cs typeface="Calibri" panose="020F0502020204030204" pitchFamily="34" charset="0"/>
              </a:rPr>
              <a:t>$25 million ongoing</a:t>
            </a:r>
          </a:p>
          <a:p>
            <a:pPr lvl="2"/>
            <a:r>
              <a:rPr lang="en-US" sz="4000" dirty="0">
                <a:latin typeface="Calibri" panose="020F0502020204030204" pitchFamily="34" charset="0"/>
                <a:cs typeface="Calibri" panose="020F0502020204030204" pitchFamily="34" charset="0"/>
              </a:rPr>
              <a:t>Improve technology infrastructure and security</a:t>
            </a:r>
          </a:p>
          <a:p>
            <a:pPr lvl="2"/>
            <a:r>
              <a:rPr lang="en-US" sz="4000" dirty="0">
                <a:latin typeface="Calibri" panose="020F0502020204030204" pitchFamily="34" charset="0"/>
                <a:cs typeface="Calibri" panose="020F0502020204030204" pitchFamily="34" charset="0"/>
              </a:rPr>
              <a:t>No changes from January proposal</a:t>
            </a:r>
          </a:p>
          <a:p>
            <a:pPr lvl="3"/>
            <a:endParaRPr lang="en-US" sz="25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65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5612" y="228600"/>
            <a:ext cx="11733213" cy="6501769"/>
          </a:xfrm>
        </p:spPr>
        <p:txBody>
          <a:bodyPr>
            <a:normAutofit/>
          </a:bodyPr>
          <a:lstStyle/>
          <a:p>
            <a:pPr marL="463550" lvl="2" indent="0" algn="ctr">
              <a:buNone/>
            </a:pPr>
            <a:r>
              <a:rPr lang="en-US" sz="4400" b="1" u="sng" dirty="0">
                <a:latin typeface="Calibri" panose="020F0502020204030204" pitchFamily="34" charset="0"/>
                <a:cs typeface="Calibri" panose="020F0502020204030204" pitchFamily="34" charset="0"/>
              </a:rPr>
              <a:t>Physical Plant and Instructional Equipment</a:t>
            </a:r>
          </a:p>
          <a:p>
            <a:pPr lvl="2"/>
            <a:endParaRPr lang="en-US" sz="4400" dirty="0">
              <a:latin typeface="Calibri" panose="020F0502020204030204" pitchFamily="34" charset="0"/>
              <a:cs typeface="Calibri" panose="020F0502020204030204" pitchFamily="34" charset="0"/>
            </a:endParaRPr>
          </a:p>
          <a:p>
            <a:pPr lvl="2"/>
            <a:r>
              <a:rPr lang="en-US" sz="4400" dirty="0">
                <a:solidFill>
                  <a:srgbClr val="FFFF00"/>
                </a:solidFill>
                <a:latin typeface="Calibri" panose="020F0502020204030204" pitchFamily="34" charset="0"/>
                <a:cs typeface="Calibri" panose="020F0502020204030204" pitchFamily="34" charset="0"/>
              </a:rPr>
              <a:t>*$1.5 billion one-time </a:t>
            </a:r>
            <a:r>
              <a:rPr lang="en-US" sz="3200" dirty="0">
                <a:solidFill>
                  <a:srgbClr val="FFFF00"/>
                </a:solidFill>
                <a:latin typeface="Calibri" panose="020F0502020204030204" pitchFamily="34" charset="0"/>
                <a:cs typeface="Calibri" panose="020F0502020204030204" pitchFamily="34" charset="0"/>
              </a:rPr>
              <a:t>(GJP $511 m)</a:t>
            </a:r>
          </a:p>
          <a:p>
            <a:pPr lvl="3"/>
            <a:r>
              <a:rPr lang="en-US" sz="2800" dirty="0">
                <a:solidFill>
                  <a:srgbClr val="FFFF00"/>
                </a:solidFill>
                <a:latin typeface="Calibri" panose="020F0502020204030204" pitchFamily="34" charset="0"/>
                <a:cs typeface="Calibri" panose="020F0502020204030204" pitchFamily="34" charset="0"/>
              </a:rPr>
              <a:t>Could be up to $27.6 million for SMC </a:t>
            </a:r>
          </a:p>
          <a:p>
            <a:pPr lvl="3"/>
            <a:endParaRPr lang="en-US" sz="2800" dirty="0">
              <a:solidFill>
                <a:srgbClr val="FFFF00"/>
              </a:solidFill>
              <a:latin typeface="Calibri" panose="020F0502020204030204" pitchFamily="34" charset="0"/>
              <a:cs typeface="Calibri" panose="020F0502020204030204" pitchFamily="34" charset="0"/>
            </a:endParaRPr>
          </a:p>
          <a:p>
            <a:pPr lvl="2"/>
            <a:r>
              <a:rPr lang="en-US" sz="4400" dirty="0">
                <a:solidFill>
                  <a:schemeClr val="accent6">
                    <a:lumMod val="60000"/>
                    <a:lumOff val="40000"/>
                  </a:schemeClr>
                </a:solidFill>
                <a:latin typeface="Calibri" panose="020F0502020204030204" pitchFamily="34" charset="0"/>
                <a:cs typeface="Calibri" panose="020F0502020204030204" pitchFamily="34" charset="0"/>
              </a:rPr>
              <a:t>** Legislature proposes $800 million</a:t>
            </a:r>
            <a:endParaRPr lang="en-US" sz="3000" dirty="0">
              <a:solidFill>
                <a:srgbClr val="FFFF00"/>
              </a:solidFill>
              <a:latin typeface="Calibri" panose="020F0502020204030204" pitchFamily="34" charset="0"/>
              <a:cs typeface="Calibri" panose="020F0502020204030204" pitchFamily="34" charset="0"/>
            </a:endParaRPr>
          </a:p>
          <a:p>
            <a:pPr marL="463550" lvl="2" indent="0">
              <a:buNone/>
            </a:pPr>
            <a:endParaRPr lang="en-US" sz="4400" dirty="0">
              <a:latin typeface="Calibri" panose="020F0502020204030204" pitchFamily="34" charset="0"/>
              <a:cs typeface="Calibri" panose="020F0502020204030204" pitchFamily="34" charset="0"/>
            </a:endParaRPr>
          </a:p>
          <a:p>
            <a:pPr lvl="2"/>
            <a:r>
              <a:rPr lang="en-US" sz="4400" dirty="0">
                <a:latin typeface="Calibri" panose="020F0502020204030204" pitchFamily="34" charset="0"/>
                <a:cs typeface="Calibri" panose="020F0502020204030204" pitchFamily="34" charset="0"/>
              </a:rPr>
              <a:t>Focus on energy efficiency projects and deferred maintenance</a:t>
            </a:r>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92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5612" y="228600"/>
            <a:ext cx="11733213" cy="6501769"/>
          </a:xfrm>
        </p:spPr>
        <p:txBody>
          <a:bodyPr>
            <a:normAutofit/>
          </a:bodyPr>
          <a:lstStyle/>
          <a:p>
            <a:pPr marL="463550" lvl="2" indent="0" algn="ctr">
              <a:buNone/>
            </a:pPr>
            <a:r>
              <a:rPr lang="en-US" sz="4400" b="1" u="sng" dirty="0">
                <a:solidFill>
                  <a:srgbClr val="FFFF00"/>
                </a:solidFill>
                <a:latin typeface="Calibri" panose="020F0502020204030204" pitchFamily="34" charset="0"/>
                <a:cs typeface="Calibri" panose="020F0502020204030204" pitchFamily="34" charset="0"/>
              </a:rPr>
              <a:t>Discretionary Block Grant</a:t>
            </a:r>
          </a:p>
          <a:p>
            <a:pPr lvl="2"/>
            <a:endParaRPr lang="en-US" sz="4400" dirty="0">
              <a:latin typeface="Calibri" panose="020F0502020204030204" pitchFamily="34" charset="0"/>
              <a:cs typeface="Calibri" panose="020F0502020204030204" pitchFamily="34" charset="0"/>
            </a:endParaRPr>
          </a:p>
          <a:p>
            <a:pPr lvl="2"/>
            <a:r>
              <a:rPr lang="en-US" sz="4400" dirty="0">
                <a:solidFill>
                  <a:srgbClr val="FFFF00"/>
                </a:solidFill>
                <a:latin typeface="Calibri" panose="020F0502020204030204" pitchFamily="34" charset="0"/>
                <a:cs typeface="Calibri" panose="020F0502020204030204" pitchFamily="34" charset="0"/>
              </a:rPr>
              <a:t>*$750.0 million (May Revise)</a:t>
            </a:r>
          </a:p>
          <a:p>
            <a:pPr lvl="3"/>
            <a:r>
              <a:rPr lang="en-US" sz="4200" dirty="0">
                <a:solidFill>
                  <a:srgbClr val="FFFF00"/>
                </a:solidFill>
                <a:latin typeface="Calibri" panose="020F0502020204030204" pitchFamily="34" charset="0"/>
                <a:cs typeface="Calibri" panose="020F0502020204030204" pitchFamily="34" charset="0"/>
              </a:rPr>
              <a:t>Could be up to $13.8 million for SMC</a:t>
            </a:r>
            <a:endParaRPr lang="en-US" sz="4400" dirty="0">
              <a:latin typeface="Calibri" panose="020F0502020204030204" pitchFamily="34" charset="0"/>
              <a:cs typeface="Calibri" panose="020F0502020204030204" pitchFamily="34" charset="0"/>
            </a:endParaRPr>
          </a:p>
          <a:p>
            <a:pPr lvl="3"/>
            <a:r>
              <a:rPr lang="en-US" sz="4200" dirty="0">
                <a:latin typeface="Calibri" panose="020F0502020204030204" pitchFamily="34" charset="0"/>
                <a:cs typeface="Calibri" panose="020F0502020204030204" pitchFamily="34" charset="0"/>
              </a:rPr>
              <a:t>Focus on addressing pandemic related issues and long-term liabilities</a:t>
            </a:r>
            <a:endParaRPr lang="en-US" sz="29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r>
              <a:rPr lang="en-US" sz="4400" dirty="0">
                <a:solidFill>
                  <a:schemeClr val="accent6">
                    <a:lumMod val="60000"/>
                    <a:lumOff val="40000"/>
                  </a:schemeClr>
                </a:solidFill>
                <a:latin typeface="Calibri" panose="020F0502020204030204" pitchFamily="34" charset="0"/>
                <a:cs typeface="Calibri" panose="020F0502020204030204" pitchFamily="34" charset="0"/>
              </a:rPr>
              <a:t>**$550 million (Legislature)</a:t>
            </a:r>
          </a:p>
          <a:p>
            <a:pPr lvl="3"/>
            <a:r>
              <a:rPr lang="en-US" sz="4200" dirty="0">
                <a:latin typeface="Calibri" panose="020F0502020204030204" pitchFamily="34" charset="0"/>
                <a:cs typeface="Calibri" panose="020F0502020204030204" pitchFamily="34" charset="0"/>
              </a:rPr>
              <a:t>Focus on addressing basic needs, mental health and pandemic response</a:t>
            </a:r>
            <a:endParaRPr lang="en-US" sz="29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5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66904" y="990600"/>
            <a:ext cx="10766308" cy="5307400"/>
          </a:xfrm>
        </p:spPr>
        <p:txBody>
          <a:bodyPr>
            <a:normAutofit/>
          </a:bodyPr>
          <a:lstStyle/>
          <a:p>
            <a:r>
              <a:rPr lang="en-US" sz="3600" dirty="0">
                <a:latin typeface="Calibri" panose="020F0502020204030204" pitchFamily="34" charset="0"/>
                <a:cs typeface="Calibri" panose="020F0502020204030204" pitchFamily="34" charset="0"/>
              </a:rPr>
              <a:t>Increase in Prop 98 Funding for CCC of $3,925.7 million</a:t>
            </a:r>
          </a:p>
          <a:p>
            <a:r>
              <a:rPr lang="en-US" sz="3600" dirty="0">
                <a:latin typeface="Calibri" panose="020F0502020204030204" pitchFamily="34" charset="0"/>
                <a:cs typeface="Calibri" panose="020F0502020204030204" pitchFamily="34" charset="0"/>
              </a:rPr>
              <a:t>36 Proposed Funding Changes</a:t>
            </a:r>
          </a:p>
          <a:p>
            <a:pPr lvl="1"/>
            <a:r>
              <a:rPr lang="en-US" sz="3200" dirty="0">
                <a:latin typeface="Calibri" panose="020F0502020204030204" pitchFamily="34" charset="0"/>
                <a:cs typeface="Calibri" panose="020F0502020204030204" pitchFamily="34" charset="0"/>
              </a:rPr>
              <a:t>$1,325.1 million Ongoing</a:t>
            </a:r>
          </a:p>
          <a:p>
            <a:pPr lvl="1"/>
            <a:r>
              <a:rPr lang="en-US" sz="3200" dirty="0">
                <a:latin typeface="Calibri" panose="020F0502020204030204" pitchFamily="34" charset="0"/>
                <a:cs typeface="Calibri" panose="020F0502020204030204" pitchFamily="34" charset="0"/>
              </a:rPr>
              <a:t>$2,913.2 million One-time</a:t>
            </a:r>
          </a:p>
          <a:p>
            <a:pPr lvl="1"/>
            <a:r>
              <a:rPr lang="en-US" sz="3200" dirty="0">
                <a:latin typeface="Calibri" panose="020F0502020204030204" pitchFamily="34" charset="0"/>
                <a:cs typeface="Calibri" panose="020F0502020204030204" pitchFamily="34" charset="0"/>
              </a:rPr>
              <a:t>Adjustment to SCFF of &lt;$312.6&gt; million</a:t>
            </a:r>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a:extLst>
              <a:ext uri="{FF2B5EF4-FFF2-40B4-BE49-F238E27FC236}">
                <a16:creationId xmlns:a16="http://schemas.microsoft.com/office/drawing/2014/main" id="{B7F85FF1-DF87-45E0-BB65-D47C2301C8A0}"/>
              </a:ext>
            </a:extLst>
          </p:cNvPr>
          <p:cNvSpPr txBox="1">
            <a:spLocks/>
          </p:cNvSpPr>
          <p:nvPr/>
        </p:nvSpPr>
        <p:spPr>
          <a:xfrm>
            <a:off x="227012" y="139100"/>
            <a:ext cx="11734799" cy="636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u="sng" dirty="0"/>
              <a:t>May Revise System Budget</a:t>
            </a:r>
          </a:p>
        </p:txBody>
      </p:sp>
      <p:graphicFrame>
        <p:nvGraphicFramePr>
          <p:cNvPr id="6" name="Chart 5">
            <a:extLst>
              <a:ext uri="{FF2B5EF4-FFF2-40B4-BE49-F238E27FC236}">
                <a16:creationId xmlns:a16="http://schemas.microsoft.com/office/drawing/2014/main" id="{1C346917-7B28-FFB6-BA7F-D0520A1C024F}"/>
              </a:ext>
            </a:extLst>
          </p:cNvPr>
          <p:cNvGraphicFramePr/>
          <p:nvPr>
            <p:extLst>
              <p:ext uri="{D42A27DB-BD31-4B8C-83A1-F6EECF244321}">
                <p14:modId xmlns:p14="http://schemas.microsoft.com/office/powerpoint/2010/main" val="3488585249"/>
              </p:ext>
            </p:extLst>
          </p:nvPr>
        </p:nvGraphicFramePr>
        <p:xfrm>
          <a:off x="7008812" y="1371600"/>
          <a:ext cx="5410200" cy="4358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625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04862"/>
            <a:ext cx="10210798" cy="533400"/>
          </a:xfrm>
        </p:spPr>
        <p:txBody>
          <a:bodyPr>
            <a:noAutofit/>
          </a:bodyPr>
          <a:lstStyle/>
          <a:p>
            <a:pPr algn="ctr"/>
            <a:r>
              <a:rPr lang="en-US" sz="4000" b="1" u="sng" dirty="0">
                <a:latin typeface="Calibri" panose="020F0502020204030204" pitchFamily="34" charset="0"/>
                <a:cs typeface="Calibri" panose="020F0502020204030204" pitchFamily="34" charset="0"/>
              </a:rPr>
              <a:t>Where to Begin……</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05FB2C0-C6B8-4AF1-9F45-F0609B9D9390}"/>
              </a:ext>
            </a:extLst>
          </p:cNvPr>
          <p:cNvSpPr>
            <a:spLocks noGrp="1"/>
          </p:cNvSpPr>
          <p:nvPr>
            <p:ph idx="1"/>
          </p:nvPr>
        </p:nvSpPr>
        <p:spPr>
          <a:xfrm>
            <a:off x="760412" y="914400"/>
            <a:ext cx="11353800" cy="5867400"/>
          </a:xfrm>
        </p:spPr>
        <p:txBody>
          <a:bodyPr>
            <a:normAutofit/>
          </a:bodyPr>
          <a:lstStyle/>
          <a:p>
            <a:r>
              <a:rPr lang="en-US" sz="4000" dirty="0">
                <a:latin typeface="Calibri" panose="020F0502020204030204" pitchFamily="34" charset="0"/>
                <a:cs typeface="Calibri" panose="020F0502020204030204" pitchFamily="34" charset="0"/>
              </a:rPr>
              <a:t>Lots of information! </a:t>
            </a:r>
          </a:p>
          <a:p>
            <a:pPr lvl="1"/>
            <a:r>
              <a:rPr lang="en-US" sz="3600" dirty="0">
                <a:latin typeface="Calibri" panose="020F0502020204030204" pitchFamily="34" charset="0"/>
                <a:cs typeface="Calibri" panose="020F0502020204030204" pitchFamily="34" charset="0"/>
              </a:rPr>
              <a:t>Santa Monica College Budget Office </a:t>
            </a:r>
          </a:p>
          <a:p>
            <a:pPr lvl="1"/>
            <a:r>
              <a:rPr lang="en-US" sz="3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https://www.smc.edu/administration/business-services/budget/</a:t>
            </a:r>
            <a:r>
              <a:rPr lang="en-US" sz="3600" dirty="0">
                <a:latin typeface="Calibri" panose="020F0502020204030204" pitchFamily="34" charset="0"/>
                <a:cs typeface="Calibri" panose="020F0502020204030204" pitchFamily="34" charset="0"/>
              </a:rPr>
              <a:t> </a:t>
            </a:r>
          </a:p>
          <a:p>
            <a:r>
              <a:rPr lang="en-US" sz="4000" dirty="0">
                <a:latin typeface="Calibri" panose="020F0502020204030204" pitchFamily="34" charset="0"/>
                <a:cs typeface="Calibri" panose="020F0502020204030204" pitchFamily="34" charset="0"/>
              </a:rPr>
              <a:t>Things will change….</a:t>
            </a:r>
          </a:p>
          <a:p>
            <a:pPr lvl="1"/>
            <a:r>
              <a:rPr lang="en-US" sz="3600" dirty="0">
                <a:latin typeface="Calibri" panose="020F0502020204030204" pitchFamily="34" charset="0"/>
                <a:cs typeface="Calibri" panose="020F0502020204030204" pitchFamily="34" charset="0"/>
              </a:rPr>
              <a:t>Legislature and Governor Negotiations</a:t>
            </a:r>
          </a:p>
          <a:p>
            <a:pPr lvl="1"/>
            <a:r>
              <a:rPr lang="en-US" sz="3600" dirty="0">
                <a:latin typeface="Calibri" panose="020F0502020204030204" pitchFamily="34" charset="0"/>
                <a:cs typeface="Calibri" panose="020F0502020204030204" pitchFamily="34" charset="0"/>
              </a:rPr>
              <a:t>Up-Dated Economic Projections</a:t>
            </a:r>
          </a:p>
          <a:p>
            <a:pPr lvl="1"/>
            <a:r>
              <a:rPr lang="en-US" sz="3600" dirty="0">
                <a:latin typeface="Calibri" panose="020F0502020204030204" pitchFamily="34" charset="0"/>
                <a:cs typeface="Calibri" panose="020F0502020204030204" pitchFamily="34" charset="0"/>
              </a:rPr>
              <a:t>Year End Closing</a:t>
            </a:r>
          </a:p>
          <a:p>
            <a:pPr lvl="1"/>
            <a:r>
              <a:rPr lang="en-US" sz="3600" dirty="0">
                <a:latin typeface="Calibri" panose="020F0502020204030204" pitchFamily="34" charset="0"/>
                <a:cs typeface="Calibri" panose="020F0502020204030204" pitchFamily="34" charset="0"/>
              </a:rPr>
              <a:t>District Adopted Budget in September</a:t>
            </a:r>
          </a:p>
          <a:p>
            <a:endParaRPr lang="en-US" dirty="0"/>
          </a:p>
        </p:txBody>
      </p:sp>
    </p:spTree>
    <p:extLst>
      <p:ext uri="{BB962C8B-B14F-4D97-AF65-F5344CB8AC3E}">
        <p14:creationId xmlns:p14="http://schemas.microsoft.com/office/powerpoint/2010/main" val="6759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1981200"/>
            <a:ext cx="10210798" cy="1066800"/>
          </a:xfrm>
        </p:spPr>
        <p:txBody>
          <a:bodyPr>
            <a:noAutofit/>
          </a:bodyPr>
          <a:lstStyle/>
          <a:p>
            <a:pPr algn="ctr"/>
            <a:r>
              <a:rPr lang="en-US" sz="5400" b="1" u="sng" dirty="0">
                <a:solidFill>
                  <a:schemeClr val="bg2">
                    <a:lumMod val="10000"/>
                    <a:lumOff val="90000"/>
                  </a:schemeClr>
                </a:solidFill>
                <a:latin typeface="Calibri" panose="020F0502020204030204" pitchFamily="34" charset="0"/>
                <a:cs typeface="Calibri" panose="020F0502020204030204" pitchFamily="34" charset="0"/>
              </a:rPr>
              <a:t>LAO Comments of May Revise</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66904" y="990600"/>
            <a:ext cx="10766308" cy="5638800"/>
          </a:xfrm>
        </p:spPr>
        <p:txBody>
          <a:bodyPr>
            <a:normAutofit fontScale="92500" lnSpcReduction="20000"/>
          </a:bodyPr>
          <a:lstStyle/>
          <a:p>
            <a:r>
              <a:rPr lang="en-US" sz="3200" dirty="0">
                <a:latin typeface="Calibri" panose="020F0502020204030204" pitchFamily="34" charset="0"/>
                <a:cs typeface="Calibri" panose="020F0502020204030204" pitchFamily="34" charset="0"/>
              </a:rPr>
              <a:t>The GANN Limit is a </a:t>
            </a:r>
            <a:r>
              <a:rPr lang="en-US" sz="3200" b="1" u="sng" dirty="0">
                <a:latin typeface="Calibri" panose="020F0502020204030204" pitchFamily="34" charset="0"/>
                <a:cs typeface="Calibri" panose="020F0502020204030204" pitchFamily="34" charset="0"/>
              </a:rPr>
              <a:t>calculation</a:t>
            </a:r>
            <a:r>
              <a:rPr lang="en-US" sz="3200" dirty="0">
                <a:latin typeface="Calibri" panose="020F0502020204030204" pitchFamily="34" charset="0"/>
                <a:cs typeface="Calibri" panose="020F0502020204030204" pitchFamily="34" charset="0"/>
              </a:rPr>
              <a:t> that limits the growth of government expenditures from tax revenue</a:t>
            </a:r>
          </a:p>
          <a:p>
            <a:r>
              <a:rPr lang="en-US" sz="3200" dirty="0">
                <a:latin typeface="Calibri" panose="020F0502020204030204" pitchFamily="34" charset="0"/>
                <a:cs typeface="Calibri" panose="020F0502020204030204" pitchFamily="34" charset="0"/>
              </a:rPr>
              <a:t>Proposition 4 (1979): Constitutional amendment</a:t>
            </a:r>
          </a:p>
          <a:p>
            <a:r>
              <a:rPr lang="en-US" sz="3200" dirty="0">
                <a:latin typeface="Calibri" panose="020F0502020204030204" pitchFamily="34" charset="0"/>
                <a:cs typeface="Calibri" panose="020F0502020204030204" pitchFamily="34" charset="0"/>
              </a:rPr>
              <a:t>If revenue exceeds the GANN Limit the revenue must be:</a:t>
            </a:r>
          </a:p>
          <a:p>
            <a:pPr lvl="1"/>
            <a:r>
              <a:rPr lang="en-US" sz="2800" dirty="0">
                <a:latin typeface="Calibri" panose="020F0502020204030204" pitchFamily="34" charset="0"/>
                <a:cs typeface="Calibri" panose="020F0502020204030204" pitchFamily="34" charset="0"/>
              </a:rPr>
              <a:t>1) Used on excluded activities such as capital</a:t>
            </a:r>
          </a:p>
          <a:p>
            <a:pPr lvl="1"/>
            <a:r>
              <a:rPr lang="en-US" sz="2800" dirty="0">
                <a:latin typeface="Calibri" panose="020F0502020204030204" pitchFamily="34" charset="0"/>
                <a:cs typeface="Calibri" panose="020F0502020204030204" pitchFamily="34" charset="0"/>
              </a:rPr>
              <a:t>2) Split between taxpayer rebates and one-time funds to education</a:t>
            </a:r>
          </a:p>
          <a:p>
            <a:pPr lvl="1"/>
            <a:r>
              <a:rPr lang="en-US" sz="2800" dirty="0">
                <a:latin typeface="Calibri" panose="020F0502020204030204" pitchFamily="34" charset="0"/>
                <a:cs typeface="Calibri" panose="020F0502020204030204" pitchFamily="34" charset="0"/>
              </a:rPr>
              <a:t>3) Reduction in taxes</a:t>
            </a:r>
          </a:p>
          <a:p>
            <a:r>
              <a:rPr lang="en-US" sz="3200" dirty="0">
                <a:latin typeface="Calibri" panose="020F0502020204030204" pitchFamily="34" charset="0"/>
                <a:cs typeface="Calibri" panose="020F0502020204030204" pitchFamily="34" charset="0"/>
              </a:rPr>
              <a:t>Revenues are growing faster than the limit </a:t>
            </a:r>
          </a:p>
          <a:p>
            <a:r>
              <a:rPr lang="en-US" sz="3200" dirty="0">
                <a:latin typeface="Calibri" panose="020F0502020204030204" pitchFamily="34" charset="0"/>
                <a:cs typeface="Calibri" panose="020F0502020204030204" pitchFamily="34" charset="0"/>
              </a:rPr>
              <a:t>LAO warns May Revise sets up for $25 billion budget shortfall in 2023-24</a:t>
            </a:r>
          </a:p>
          <a:p>
            <a:pPr lvl="1"/>
            <a:r>
              <a:rPr lang="en-US" sz="2800" dirty="0">
                <a:latin typeface="Calibri" panose="020F0502020204030204" pitchFamily="34" charset="0"/>
                <a:cs typeface="Calibri" panose="020F0502020204030204" pitchFamily="34" charset="0"/>
              </a:rPr>
              <a:t>Can’t grow out of it. Increased revenue = more of an issue!</a:t>
            </a:r>
          </a:p>
          <a:p>
            <a:pPr lvl="1"/>
            <a:r>
              <a:rPr lang="en-US" sz="2800" dirty="0">
                <a:latin typeface="Calibri" panose="020F0502020204030204" pitchFamily="34" charset="0"/>
                <a:cs typeface="Calibri" panose="020F0502020204030204" pitchFamily="34" charset="0"/>
              </a:rPr>
              <a:t>Recommends reducing $10 B from May Revise  </a:t>
            </a:r>
            <a:endParaRPr lang="en-US" sz="2400" dirty="0">
              <a:latin typeface="Calibri" panose="020F0502020204030204" pitchFamily="34" charset="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a:extLst>
              <a:ext uri="{FF2B5EF4-FFF2-40B4-BE49-F238E27FC236}">
                <a16:creationId xmlns:a16="http://schemas.microsoft.com/office/drawing/2014/main" id="{B7F85FF1-DF87-45E0-BB65-D47C2301C8A0}"/>
              </a:ext>
            </a:extLst>
          </p:cNvPr>
          <p:cNvSpPr txBox="1">
            <a:spLocks/>
          </p:cNvSpPr>
          <p:nvPr/>
        </p:nvSpPr>
        <p:spPr>
          <a:xfrm>
            <a:off x="227012" y="139100"/>
            <a:ext cx="11734799" cy="636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u="sng" dirty="0"/>
              <a:t>GANN Limit aka State Appropriations Limit (SAL)</a:t>
            </a:r>
          </a:p>
        </p:txBody>
      </p:sp>
    </p:spTree>
    <p:extLst>
      <p:ext uri="{BB962C8B-B14F-4D97-AF65-F5344CB8AC3E}">
        <p14:creationId xmlns:p14="http://schemas.microsoft.com/office/powerpoint/2010/main" val="53393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5612" y="990600"/>
            <a:ext cx="11582400" cy="5638800"/>
          </a:xfrm>
        </p:spPr>
        <p:txBody>
          <a:bodyPr>
            <a:normAutofit lnSpcReduction="10000"/>
          </a:bodyPr>
          <a:lstStyle/>
          <a:p>
            <a:pPr lvl="2"/>
            <a:r>
              <a:rPr lang="en-US" sz="3600" dirty="0">
                <a:latin typeface="Calibri" panose="020F0502020204030204" pitchFamily="34" charset="0"/>
                <a:cs typeface="Calibri" panose="020F0502020204030204" pitchFamily="34" charset="0"/>
              </a:rPr>
              <a:t>LAO compared four economic indicators in normal times and in years leading to a recession. Data covered 1973 – Current</a:t>
            </a:r>
          </a:p>
          <a:p>
            <a:pPr lvl="3"/>
            <a:r>
              <a:rPr lang="en-US" sz="3400" dirty="0">
                <a:latin typeface="Calibri" panose="020F0502020204030204" pitchFamily="34" charset="0"/>
                <a:cs typeface="Calibri" panose="020F0502020204030204" pitchFamily="34" charset="0"/>
              </a:rPr>
              <a:t>Rising Inflation</a:t>
            </a:r>
          </a:p>
          <a:p>
            <a:pPr lvl="4"/>
            <a:r>
              <a:rPr lang="en-US" sz="3200" dirty="0">
                <a:latin typeface="Calibri" panose="020F0502020204030204" pitchFamily="34" charset="0"/>
                <a:cs typeface="Calibri" panose="020F0502020204030204" pitchFamily="34" charset="0"/>
              </a:rPr>
              <a:t>Normal = 0%</a:t>
            </a:r>
          </a:p>
          <a:p>
            <a:pPr lvl="4"/>
            <a:r>
              <a:rPr lang="en-US" sz="3200" dirty="0">
                <a:latin typeface="Calibri" panose="020F0502020204030204" pitchFamily="34" charset="0"/>
                <a:cs typeface="Calibri" panose="020F0502020204030204" pitchFamily="34" charset="0"/>
              </a:rPr>
              <a:t>Before a recession = 1%</a:t>
            </a:r>
          </a:p>
          <a:p>
            <a:pPr lvl="4"/>
            <a:r>
              <a:rPr lang="en-US" sz="3200" dirty="0">
                <a:latin typeface="Calibri" panose="020F0502020204030204" pitchFamily="34" charset="0"/>
                <a:cs typeface="Calibri" panose="020F0502020204030204" pitchFamily="34" charset="0"/>
              </a:rPr>
              <a:t>Current = 4%</a:t>
            </a:r>
          </a:p>
          <a:p>
            <a:pPr lvl="3"/>
            <a:r>
              <a:rPr lang="en-US" sz="3400" dirty="0">
                <a:latin typeface="Calibri" panose="020F0502020204030204" pitchFamily="34" charset="0"/>
                <a:cs typeface="Calibri" panose="020F0502020204030204" pitchFamily="34" charset="0"/>
              </a:rPr>
              <a:t>Tight Labor Market - Unemployment Rate</a:t>
            </a:r>
          </a:p>
          <a:p>
            <a:pPr lvl="4"/>
            <a:r>
              <a:rPr lang="en-US" sz="3200" dirty="0">
                <a:latin typeface="Calibri" panose="020F0502020204030204" pitchFamily="34" charset="0"/>
                <a:cs typeface="Calibri" panose="020F0502020204030204" pitchFamily="34" charset="0"/>
              </a:rPr>
              <a:t>Normal = 6.5%</a:t>
            </a:r>
          </a:p>
          <a:p>
            <a:pPr lvl="4"/>
            <a:r>
              <a:rPr lang="en-US" sz="3200" dirty="0">
                <a:latin typeface="Calibri" panose="020F0502020204030204" pitchFamily="34" charset="0"/>
                <a:cs typeface="Calibri" panose="020F0502020204030204" pitchFamily="34" charset="0"/>
              </a:rPr>
              <a:t>Before a recession = 5.1%</a:t>
            </a:r>
          </a:p>
          <a:p>
            <a:pPr lvl="4"/>
            <a:r>
              <a:rPr lang="en-US" sz="3200" dirty="0">
                <a:latin typeface="Calibri" panose="020F0502020204030204" pitchFamily="34" charset="0"/>
                <a:cs typeface="Calibri" panose="020F0502020204030204" pitchFamily="34" charset="0"/>
              </a:rPr>
              <a:t>Current = 5.3%</a:t>
            </a:r>
          </a:p>
          <a:p>
            <a:pPr marL="682625" lvl="3" indent="0">
              <a:buNone/>
            </a:pPr>
            <a:endParaRPr lang="en-US" sz="28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a:extLst>
              <a:ext uri="{FF2B5EF4-FFF2-40B4-BE49-F238E27FC236}">
                <a16:creationId xmlns:a16="http://schemas.microsoft.com/office/drawing/2014/main" id="{B7F85FF1-DF87-45E0-BB65-D47C2301C8A0}"/>
              </a:ext>
            </a:extLst>
          </p:cNvPr>
          <p:cNvSpPr txBox="1">
            <a:spLocks/>
          </p:cNvSpPr>
          <p:nvPr/>
        </p:nvSpPr>
        <p:spPr>
          <a:xfrm>
            <a:off x="227012" y="139100"/>
            <a:ext cx="11734799" cy="636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u="sng" dirty="0"/>
              <a:t>Elevated Recession Risk</a:t>
            </a:r>
          </a:p>
        </p:txBody>
      </p:sp>
    </p:spTree>
    <p:extLst>
      <p:ext uri="{BB962C8B-B14F-4D97-AF65-F5344CB8AC3E}">
        <p14:creationId xmlns:p14="http://schemas.microsoft.com/office/powerpoint/2010/main" val="4934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5612" y="990600"/>
            <a:ext cx="11582400" cy="5638800"/>
          </a:xfrm>
        </p:spPr>
        <p:txBody>
          <a:bodyPr>
            <a:normAutofit/>
          </a:bodyPr>
          <a:lstStyle/>
          <a:p>
            <a:pPr lvl="3"/>
            <a:r>
              <a:rPr lang="en-US" sz="3400" dirty="0">
                <a:latin typeface="Calibri" panose="020F0502020204030204" pitchFamily="34" charset="0"/>
                <a:cs typeface="Calibri" panose="020F0502020204030204" pitchFamily="34" charset="0"/>
              </a:rPr>
              <a:t>Slowing Home Sales</a:t>
            </a:r>
          </a:p>
          <a:p>
            <a:pPr lvl="4"/>
            <a:r>
              <a:rPr lang="en-US" sz="3200" dirty="0">
                <a:latin typeface="Calibri" panose="020F0502020204030204" pitchFamily="34" charset="0"/>
                <a:cs typeface="Calibri" panose="020F0502020204030204" pitchFamily="34" charset="0"/>
              </a:rPr>
              <a:t>Normal = 4%</a:t>
            </a:r>
          </a:p>
          <a:p>
            <a:pPr lvl="4"/>
            <a:r>
              <a:rPr lang="en-US" sz="3200" dirty="0">
                <a:latin typeface="Calibri" panose="020F0502020204030204" pitchFamily="34" charset="0"/>
                <a:cs typeface="Calibri" panose="020F0502020204030204" pitchFamily="34" charset="0"/>
              </a:rPr>
              <a:t>Before a recession = -6%</a:t>
            </a:r>
          </a:p>
          <a:p>
            <a:pPr lvl="4"/>
            <a:r>
              <a:rPr lang="en-US" sz="3200" dirty="0">
                <a:latin typeface="Calibri" panose="020F0502020204030204" pitchFamily="34" charset="0"/>
                <a:cs typeface="Calibri" panose="020F0502020204030204" pitchFamily="34" charset="0"/>
              </a:rPr>
              <a:t>Current = -9%</a:t>
            </a:r>
          </a:p>
          <a:p>
            <a:pPr lvl="3"/>
            <a:r>
              <a:rPr lang="en-US" sz="3400" dirty="0">
                <a:latin typeface="Calibri" panose="020F0502020204030204" pitchFamily="34" charset="0"/>
                <a:cs typeface="Calibri" panose="020F0502020204030204" pitchFamily="34" charset="0"/>
              </a:rPr>
              <a:t>Failing Consumer Sentiment</a:t>
            </a:r>
          </a:p>
          <a:p>
            <a:pPr lvl="4"/>
            <a:r>
              <a:rPr lang="en-US" sz="3200" dirty="0">
                <a:latin typeface="Calibri" panose="020F0502020204030204" pitchFamily="34" charset="0"/>
                <a:cs typeface="Calibri" panose="020F0502020204030204" pitchFamily="34" charset="0"/>
              </a:rPr>
              <a:t>Normal = 1%</a:t>
            </a:r>
          </a:p>
          <a:p>
            <a:pPr lvl="4"/>
            <a:r>
              <a:rPr lang="en-US" sz="3200" dirty="0">
                <a:latin typeface="Calibri" panose="020F0502020204030204" pitchFamily="34" charset="0"/>
                <a:cs typeface="Calibri" panose="020F0502020204030204" pitchFamily="34" charset="0"/>
              </a:rPr>
              <a:t>Before a recession = -3%</a:t>
            </a:r>
          </a:p>
          <a:p>
            <a:pPr lvl="4"/>
            <a:r>
              <a:rPr lang="en-US" sz="3200" dirty="0">
                <a:latin typeface="Calibri" panose="020F0502020204030204" pitchFamily="34" charset="0"/>
                <a:cs typeface="Calibri" panose="020F0502020204030204" pitchFamily="34" charset="0"/>
              </a:rPr>
              <a:t>Current = -21%</a:t>
            </a:r>
          </a:p>
          <a:p>
            <a:pPr lvl="4"/>
            <a:endParaRPr lang="en-US" sz="3200" dirty="0">
              <a:latin typeface="Calibri" panose="020F0502020204030204" pitchFamily="34" charset="0"/>
              <a:cs typeface="Calibri" panose="020F0502020204030204" pitchFamily="34" charset="0"/>
            </a:endParaRPr>
          </a:p>
          <a:p>
            <a:pPr lvl="3"/>
            <a:r>
              <a:rPr lang="en-US" sz="3200" dirty="0">
                <a:latin typeface="Calibri" panose="020F0502020204030204" pitchFamily="34" charset="0"/>
                <a:cs typeface="Calibri" panose="020F0502020204030204" pitchFamily="34" charset="0"/>
              </a:rPr>
              <a:t>No one can predict a recession, but indicators are rising</a:t>
            </a:r>
            <a:endParaRPr lang="en-US" sz="28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a:extLst>
              <a:ext uri="{FF2B5EF4-FFF2-40B4-BE49-F238E27FC236}">
                <a16:creationId xmlns:a16="http://schemas.microsoft.com/office/drawing/2014/main" id="{B7F85FF1-DF87-45E0-BB65-D47C2301C8A0}"/>
              </a:ext>
            </a:extLst>
          </p:cNvPr>
          <p:cNvSpPr txBox="1">
            <a:spLocks/>
          </p:cNvSpPr>
          <p:nvPr/>
        </p:nvSpPr>
        <p:spPr>
          <a:xfrm>
            <a:off x="227012" y="139100"/>
            <a:ext cx="11734799" cy="636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u="sng" dirty="0"/>
              <a:t>Elevated Recession Risk</a:t>
            </a:r>
          </a:p>
        </p:txBody>
      </p:sp>
    </p:spTree>
    <p:extLst>
      <p:ext uri="{BB962C8B-B14F-4D97-AF65-F5344CB8AC3E}">
        <p14:creationId xmlns:p14="http://schemas.microsoft.com/office/powerpoint/2010/main" val="211917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1981200"/>
            <a:ext cx="10210798" cy="1066800"/>
          </a:xfrm>
        </p:spPr>
        <p:txBody>
          <a:bodyPr>
            <a:noAutofit/>
          </a:bodyPr>
          <a:lstStyle/>
          <a:p>
            <a:pPr algn="ctr"/>
            <a:r>
              <a:rPr lang="en-US" sz="5400" b="1" u="sng">
                <a:solidFill>
                  <a:schemeClr val="bg2">
                    <a:lumMod val="10000"/>
                    <a:lumOff val="90000"/>
                  </a:schemeClr>
                </a:solidFill>
                <a:latin typeface="Calibri" panose="020F0502020204030204" pitchFamily="34" charset="0"/>
                <a:cs typeface="Calibri" panose="020F0502020204030204" pitchFamily="34" charset="0"/>
              </a:rPr>
              <a:t>2022-2023 </a:t>
            </a:r>
            <a:r>
              <a:rPr lang="en-US" sz="5400" b="1" u="sng" dirty="0">
                <a:solidFill>
                  <a:schemeClr val="bg2">
                    <a:lumMod val="10000"/>
                    <a:lumOff val="90000"/>
                  </a:schemeClr>
                </a:solidFill>
                <a:latin typeface="Calibri" panose="020F0502020204030204" pitchFamily="34" charset="0"/>
                <a:cs typeface="Calibri" panose="020F0502020204030204" pitchFamily="34" charset="0"/>
              </a:rPr>
              <a:t>Tentative Budget</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6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66904" y="990600"/>
            <a:ext cx="10766308" cy="5307400"/>
          </a:xfrm>
        </p:spPr>
        <p:txBody>
          <a:bodyPr>
            <a:normAutofit lnSpcReduction="10000"/>
          </a:bodyPr>
          <a:lstStyle/>
          <a:p>
            <a:r>
              <a:rPr lang="en-US" sz="3600" dirty="0">
                <a:latin typeface="Calibri" panose="020F0502020204030204" pitchFamily="34" charset="0"/>
                <a:cs typeface="Calibri" panose="020F0502020204030204" pitchFamily="34" charset="0"/>
              </a:rPr>
              <a:t>Tentative Budget is preliminary</a:t>
            </a:r>
          </a:p>
          <a:p>
            <a:pPr lvl="1"/>
            <a:r>
              <a:rPr lang="en-US" sz="3200" dirty="0">
                <a:latin typeface="Calibri" panose="020F0502020204030204" pitchFamily="34" charset="0"/>
                <a:cs typeface="Calibri" panose="020F0502020204030204" pitchFamily="34" charset="0"/>
              </a:rPr>
              <a:t>Allows for operations between July 1 and Adopted</a:t>
            </a:r>
          </a:p>
          <a:p>
            <a:r>
              <a:rPr lang="en-US" sz="3600" dirty="0">
                <a:latin typeface="Calibri" panose="020F0502020204030204" pitchFamily="34" charset="0"/>
                <a:cs typeface="Calibri" panose="020F0502020204030204" pitchFamily="34" charset="0"/>
              </a:rPr>
              <a:t>Not all May Revise proposals included in the Tentative</a:t>
            </a:r>
          </a:p>
          <a:p>
            <a:pPr lvl="1"/>
            <a:r>
              <a:rPr lang="en-US" sz="3200" dirty="0">
                <a:latin typeface="Calibri" panose="020F0502020204030204" pitchFamily="34" charset="0"/>
                <a:cs typeface="Calibri" panose="020F0502020204030204" pitchFamily="34" charset="0"/>
              </a:rPr>
              <a:t>Cannot project due to lack of information </a:t>
            </a:r>
          </a:p>
          <a:p>
            <a:pPr lvl="2"/>
            <a:r>
              <a:rPr lang="en-US" sz="3000" dirty="0">
                <a:latin typeface="Calibri" panose="020F0502020204030204" pitchFamily="34" charset="0"/>
                <a:cs typeface="Calibri" panose="020F0502020204030204" pitchFamily="34" charset="0"/>
              </a:rPr>
              <a:t>Guidelines</a:t>
            </a:r>
          </a:p>
          <a:p>
            <a:pPr lvl="2"/>
            <a:r>
              <a:rPr lang="en-US" sz="3000" dirty="0">
                <a:latin typeface="Calibri" panose="020F0502020204030204" pitchFamily="34" charset="0"/>
                <a:cs typeface="Calibri" panose="020F0502020204030204" pitchFamily="34" charset="0"/>
              </a:rPr>
              <a:t>Application</a:t>
            </a:r>
          </a:p>
          <a:p>
            <a:pPr lvl="2"/>
            <a:r>
              <a:rPr lang="en-US" sz="3000" dirty="0">
                <a:latin typeface="Calibri" panose="020F0502020204030204" pitchFamily="34" charset="0"/>
                <a:cs typeface="Calibri" panose="020F0502020204030204" pitchFamily="34" charset="0"/>
              </a:rPr>
              <a:t>Reporting</a:t>
            </a:r>
          </a:p>
          <a:p>
            <a:pPr lvl="2"/>
            <a:r>
              <a:rPr lang="en-US" sz="3000" dirty="0">
                <a:latin typeface="Calibri" panose="020F0502020204030204" pitchFamily="34" charset="0"/>
                <a:cs typeface="Calibri" panose="020F0502020204030204" pitchFamily="34" charset="0"/>
              </a:rPr>
              <a:t>Allocation</a:t>
            </a:r>
          </a:p>
          <a:p>
            <a:pPr lvl="1"/>
            <a:r>
              <a:rPr lang="en-US" sz="3200" dirty="0">
                <a:latin typeface="Calibri" panose="020F0502020204030204" pitchFamily="34" charset="0"/>
                <a:cs typeface="Calibri" panose="020F0502020204030204" pitchFamily="34" charset="0"/>
              </a:rPr>
              <a:t>CCCCO August Budget Workshop</a:t>
            </a:r>
          </a:p>
          <a:p>
            <a:r>
              <a:rPr lang="en-US" sz="3600" dirty="0">
                <a:latin typeface="Calibri" panose="020F0502020204030204" pitchFamily="34" charset="0"/>
                <a:cs typeface="Calibri" panose="020F0502020204030204" pitchFamily="34" charset="0"/>
              </a:rPr>
              <a:t>COLA assumption included</a:t>
            </a: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a:extLst>
              <a:ext uri="{FF2B5EF4-FFF2-40B4-BE49-F238E27FC236}">
                <a16:creationId xmlns:a16="http://schemas.microsoft.com/office/drawing/2014/main" id="{B7F85FF1-DF87-45E0-BB65-D47C2301C8A0}"/>
              </a:ext>
            </a:extLst>
          </p:cNvPr>
          <p:cNvSpPr txBox="1">
            <a:spLocks/>
          </p:cNvSpPr>
          <p:nvPr/>
        </p:nvSpPr>
        <p:spPr>
          <a:xfrm>
            <a:off x="227012" y="139100"/>
            <a:ext cx="11734799" cy="636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u="sng" dirty="0"/>
              <a:t>Tentative Budget</a:t>
            </a:r>
          </a:p>
        </p:txBody>
      </p:sp>
    </p:spTree>
    <p:extLst>
      <p:ext uri="{BB962C8B-B14F-4D97-AF65-F5344CB8AC3E}">
        <p14:creationId xmlns:p14="http://schemas.microsoft.com/office/powerpoint/2010/main" val="27069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66904" y="990600"/>
            <a:ext cx="10766308" cy="5307400"/>
          </a:xfrm>
        </p:spPr>
        <p:txBody>
          <a:bodyPr>
            <a:normAutofit/>
          </a:bodyPr>
          <a:lstStyle/>
          <a:p>
            <a:r>
              <a:rPr lang="en-US" sz="4000" dirty="0">
                <a:latin typeface="Calibri" panose="020F0502020204030204" pitchFamily="34" charset="0"/>
                <a:cs typeface="Calibri" panose="020F0502020204030204" pitchFamily="34" charset="0"/>
              </a:rPr>
              <a:t>Apportionment at Hold Harmless</a:t>
            </a:r>
          </a:p>
          <a:p>
            <a:pPr lvl="1"/>
            <a:r>
              <a:rPr lang="en-US" sz="3600" dirty="0">
                <a:latin typeface="Calibri" panose="020F0502020204030204" pitchFamily="34" charset="0"/>
                <a:cs typeface="Calibri" panose="020F0502020204030204" pitchFamily="34" charset="0"/>
              </a:rPr>
              <a:t>2021-2022 level with 6.56% COLA</a:t>
            </a:r>
          </a:p>
          <a:p>
            <a:pPr lvl="2"/>
            <a:r>
              <a:rPr lang="en-US" sz="3200" dirty="0">
                <a:latin typeface="Calibri" panose="020F0502020204030204" pitchFamily="34" charset="0"/>
                <a:cs typeface="Calibri" panose="020F0502020204030204" pitchFamily="34" charset="0"/>
              </a:rPr>
              <a:t>COLA: $9,497,269</a:t>
            </a:r>
          </a:p>
          <a:p>
            <a:pPr lvl="2"/>
            <a:r>
              <a:rPr lang="en-US" sz="3200" dirty="0">
                <a:latin typeface="Calibri" panose="020F0502020204030204" pitchFamily="34" charset="0"/>
                <a:cs typeface="Calibri" panose="020F0502020204030204" pitchFamily="34" charset="0"/>
              </a:rPr>
              <a:t>Apportionment: $144.78 M to $154.27 M</a:t>
            </a:r>
          </a:p>
          <a:p>
            <a:r>
              <a:rPr lang="en-US" sz="4000" dirty="0">
                <a:latin typeface="Calibri" panose="020F0502020204030204" pitchFamily="34" charset="0"/>
                <a:cs typeface="Calibri" panose="020F0502020204030204" pitchFamily="34" charset="0"/>
              </a:rPr>
              <a:t>Use of HEERF to Backfill Lost Revenue: $0</a:t>
            </a:r>
          </a:p>
          <a:p>
            <a:pPr lvl="1"/>
            <a:r>
              <a:rPr lang="en-US" sz="3600" dirty="0">
                <a:latin typeface="Calibri" panose="020F0502020204030204" pitchFamily="34" charset="0"/>
                <a:cs typeface="Calibri" panose="020F0502020204030204" pitchFamily="34" charset="0"/>
              </a:rPr>
              <a:t>2021-2022: $13,068,911</a:t>
            </a:r>
          </a:p>
          <a:p>
            <a:pPr lvl="1"/>
            <a:r>
              <a:rPr lang="en-US" sz="3600" dirty="0">
                <a:latin typeface="Calibri" panose="020F0502020204030204" pitchFamily="34" charset="0"/>
                <a:cs typeface="Calibri" panose="020F0502020204030204" pitchFamily="34" charset="0"/>
              </a:rPr>
              <a:t>$1.8 M unallocated remaining</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a:extLst>
              <a:ext uri="{FF2B5EF4-FFF2-40B4-BE49-F238E27FC236}">
                <a16:creationId xmlns:a16="http://schemas.microsoft.com/office/drawing/2014/main" id="{B7F85FF1-DF87-45E0-BB65-D47C2301C8A0}"/>
              </a:ext>
            </a:extLst>
          </p:cNvPr>
          <p:cNvSpPr txBox="1">
            <a:spLocks/>
          </p:cNvSpPr>
          <p:nvPr/>
        </p:nvSpPr>
        <p:spPr>
          <a:xfrm>
            <a:off x="227012" y="139100"/>
            <a:ext cx="11734799" cy="6362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4000" b="1" u="sng" dirty="0"/>
              <a:t>Major Assumptions</a:t>
            </a:r>
          </a:p>
        </p:txBody>
      </p:sp>
    </p:spTree>
    <p:extLst>
      <p:ext uri="{BB962C8B-B14F-4D97-AF65-F5344CB8AC3E}">
        <p14:creationId xmlns:p14="http://schemas.microsoft.com/office/powerpoint/2010/main" val="3767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27012" y="228600"/>
            <a:ext cx="11961813" cy="5307400"/>
          </a:xfrm>
        </p:spPr>
        <p:txBody>
          <a:bodyPr>
            <a:normAutofit lnSpcReduction="10000"/>
          </a:bodyPr>
          <a:lstStyle/>
          <a:p>
            <a:r>
              <a:rPr lang="en-US" sz="3400" dirty="0">
                <a:latin typeface="Calibri" panose="020F0502020204030204" pitchFamily="34" charset="0"/>
                <a:cs typeface="Calibri" panose="020F0502020204030204" pitchFamily="34" charset="0"/>
              </a:rPr>
              <a:t>Credit Resident Enrollment Decline of </a:t>
            </a:r>
            <a:r>
              <a:rPr lang="en-US" sz="3400" dirty="0">
                <a:solidFill>
                  <a:srgbClr val="FF0000"/>
                </a:solidFill>
                <a:latin typeface="Calibri" panose="020F0502020204030204" pitchFamily="34" charset="0"/>
                <a:cs typeface="Calibri" panose="020F0502020204030204" pitchFamily="34" charset="0"/>
              </a:rPr>
              <a:t>&lt;8.0%&gt; </a:t>
            </a:r>
            <a:r>
              <a:rPr lang="en-US" sz="3400" dirty="0">
                <a:latin typeface="Calibri" panose="020F0502020204030204" pitchFamily="34" charset="0"/>
                <a:cs typeface="Calibri" panose="020F0502020204030204" pitchFamily="34" charset="0"/>
              </a:rPr>
              <a:t>or </a:t>
            </a:r>
            <a:r>
              <a:rPr lang="en-US" sz="3400" dirty="0">
                <a:solidFill>
                  <a:srgbClr val="FF0000"/>
                </a:solidFill>
                <a:latin typeface="Calibri" panose="020F0502020204030204" pitchFamily="34" charset="0"/>
                <a:cs typeface="Calibri" panose="020F0502020204030204" pitchFamily="34" charset="0"/>
              </a:rPr>
              <a:t>&lt;1,373.93&gt; </a:t>
            </a:r>
            <a:r>
              <a:rPr lang="en-US" sz="3400" dirty="0">
                <a:latin typeface="Calibri" panose="020F0502020204030204" pitchFamily="34" charset="0"/>
                <a:cs typeface="Calibri" panose="020F0502020204030204" pitchFamily="34" charset="0"/>
              </a:rPr>
              <a:t>FTES</a:t>
            </a:r>
          </a:p>
          <a:p>
            <a:pPr lvl="1"/>
            <a:r>
              <a:rPr lang="en-US" sz="3200" dirty="0">
                <a:latin typeface="Calibri" panose="020F0502020204030204" pitchFamily="34" charset="0"/>
                <a:cs typeface="Calibri" panose="020F0502020204030204" pitchFamily="34" charset="0"/>
              </a:rPr>
              <a:t>Resident enrollment drives 80+% of revenue</a:t>
            </a:r>
          </a:p>
          <a:p>
            <a:pPr lvl="2"/>
            <a:r>
              <a:rPr lang="en-US" sz="3000" dirty="0">
                <a:latin typeface="Calibri" panose="020F0502020204030204" pitchFamily="34" charset="0"/>
                <a:cs typeface="Calibri" panose="020F0502020204030204" pitchFamily="34" charset="0"/>
              </a:rPr>
              <a:t>Apportionment, Lottery, Fees</a:t>
            </a:r>
          </a:p>
          <a:p>
            <a:pPr lvl="1"/>
            <a:r>
              <a:rPr lang="en-US" sz="3200" dirty="0">
                <a:latin typeface="Calibri" panose="020F0502020204030204" pitchFamily="34" charset="0"/>
                <a:cs typeface="Calibri" panose="020F0502020204030204" pitchFamily="34" charset="0"/>
              </a:rPr>
              <a:t>2018-2019 Final: </a:t>
            </a:r>
            <a:r>
              <a:rPr lang="en-US" sz="3200" dirty="0">
                <a:solidFill>
                  <a:srgbClr val="FFFF00"/>
                </a:solidFill>
                <a:latin typeface="Calibri" panose="020F0502020204030204" pitchFamily="34" charset="0"/>
                <a:cs typeface="Calibri" panose="020F0502020204030204" pitchFamily="34" charset="0"/>
              </a:rPr>
              <a:t>19,501</a:t>
            </a:r>
            <a:r>
              <a:rPr lang="en-US" sz="3200" dirty="0">
                <a:latin typeface="Calibri" panose="020F0502020204030204" pitchFamily="34" charset="0"/>
                <a:cs typeface="Calibri" panose="020F0502020204030204" pitchFamily="34" charset="0"/>
              </a:rPr>
              <a:t> Credit FTES</a:t>
            </a:r>
          </a:p>
          <a:p>
            <a:pPr lvl="1"/>
            <a:r>
              <a:rPr lang="en-US" sz="3200" dirty="0">
                <a:latin typeface="Calibri" panose="020F0502020204030204" pitchFamily="34" charset="0"/>
                <a:cs typeface="Calibri" panose="020F0502020204030204" pitchFamily="34" charset="0"/>
              </a:rPr>
              <a:t>2019-2020 Final Actual: </a:t>
            </a:r>
            <a:r>
              <a:rPr lang="en-US" sz="3200" dirty="0">
                <a:solidFill>
                  <a:schemeClr val="accent3"/>
                </a:solidFill>
                <a:latin typeface="Calibri" panose="020F0502020204030204" pitchFamily="34" charset="0"/>
                <a:cs typeface="Calibri" panose="020F0502020204030204" pitchFamily="34" charset="0"/>
              </a:rPr>
              <a:t>17,551</a:t>
            </a:r>
            <a:r>
              <a:rPr lang="en-US" sz="3200" dirty="0">
                <a:latin typeface="Calibri" panose="020F0502020204030204" pitchFamily="34" charset="0"/>
                <a:cs typeface="Calibri" panose="020F0502020204030204" pitchFamily="34" charset="0"/>
              </a:rPr>
              <a:t> Credit FTES</a:t>
            </a:r>
          </a:p>
          <a:p>
            <a:pPr lvl="1"/>
            <a:r>
              <a:rPr lang="en-US" sz="3200" dirty="0">
                <a:latin typeface="Calibri" panose="020F0502020204030204" pitchFamily="34" charset="0"/>
                <a:cs typeface="Calibri" panose="020F0502020204030204" pitchFamily="34" charset="0"/>
              </a:rPr>
              <a:t>2020-2021 Projected: </a:t>
            </a:r>
            <a:r>
              <a:rPr lang="en-US" sz="3200" dirty="0">
                <a:solidFill>
                  <a:srgbClr val="92D050"/>
                </a:solidFill>
                <a:latin typeface="Calibri" panose="020F0502020204030204" pitchFamily="34" charset="0"/>
                <a:cs typeface="Calibri" panose="020F0502020204030204" pitchFamily="34" charset="0"/>
              </a:rPr>
              <a:t>19,101</a:t>
            </a:r>
          </a:p>
          <a:p>
            <a:pPr lvl="1"/>
            <a:r>
              <a:rPr lang="en-US" sz="3200" dirty="0">
                <a:latin typeface="Calibri" panose="020F0502020204030204" pitchFamily="34" charset="0"/>
                <a:cs typeface="Calibri" panose="020F0502020204030204" pitchFamily="34" charset="0"/>
              </a:rPr>
              <a:t>2021-2022 Projected: </a:t>
            </a:r>
            <a:r>
              <a:rPr lang="en-US" sz="3200" dirty="0">
                <a:solidFill>
                  <a:schemeClr val="accent6">
                    <a:lumMod val="60000"/>
                    <a:lumOff val="40000"/>
                  </a:schemeClr>
                </a:solidFill>
                <a:latin typeface="Calibri" panose="020F0502020204030204" pitchFamily="34" charset="0"/>
                <a:cs typeface="Calibri" panose="020F0502020204030204" pitchFamily="34" charset="0"/>
              </a:rPr>
              <a:t>17,174</a:t>
            </a:r>
          </a:p>
          <a:p>
            <a:pPr lvl="1"/>
            <a:r>
              <a:rPr lang="en-US" sz="3200" dirty="0">
                <a:latin typeface="Calibri" panose="020F0502020204030204" pitchFamily="34" charset="0"/>
                <a:cs typeface="Calibri" panose="020F0502020204030204" pitchFamily="34" charset="0"/>
              </a:rPr>
              <a:t>2022-2023 Projected:</a:t>
            </a:r>
            <a:r>
              <a:rPr lang="en-US" sz="3200" dirty="0">
                <a:solidFill>
                  <a:schemeClr val="accent1"/>
                </a:solidFill>
                <a:latin typeface="Calibri" panose="020F0502020204030204" pitchFamily="34" charset="0"/>
                <a:cs typeface="Calibri" panose="020F0502020204030204" pitchFamily="34" charset="0"/>
              </a:rPr>
              <a:t> 15,800 </a:t>
            </a:r>
          </a:p>
          <a:p>
            <a:r>
              <a:rPr lang="en-US" sz="3600" dirty="0">
                <a:solidFill>
                  <a:srgbClr val="FF0000"/>
                </a:solidFill>
                <a:latin typeface="Calibri" panose="020F0502020204030204" pitchFamily="34" charset="0"/>
                <a:cs typeface="Calibri" panose="020F0502020204030204" pitchFamily="34" charset="0"/>
              </a:rPr>
              <a:t>&lt;19.0%&gt; or &lt;3,701&gt; </a:t>
            </a:r>
            <a:r>
              <a:rPr lang="en-US" sz="3600" dirty="0">
                <a:latin typeface="Calibri" panose="020F0502020204030204" pitchFamily="34" charset="0"/>
                <a:cs typeface="Calibri" panose="020F0502020204030204" pitchFamily="34" charset="0"/>
              </a:rPr>
              <a:t>Less Credit Resident FTES than 2018-2019 </a:t>
            </a:r>
            <a:endParaRPr lang="en-US" sz="3600" dirty="0">
              <a:solidFill>
                <a:srgbClr val="FF0000"/>
              </a:solidFill>
              <a:latin typeface="Calibri" panose="020F0502020204030204" pitchFamily="34" charset="0"/>
              <a:cs typeface="Calibri" panose="020F0502020204030204" pitchFamily="34" charset="0"/>
            </a:endParaRP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50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6612" y="76200"/>
            <a:ext cx="11277600" cy="6287849"/>
          </a:xfrm>
        </p:spPr>
        <p:txBody>
          <a:bodyPr>
            <a:normAutofit fontScale="70000" lnSpcReduction="20000"/>
          </a:bodyPr>
          <a:lstStyle/>
          <a:p>
            <a:r>
              <a:rPr lang="en-US" sz="4500" dirty="0">
                <a:latin typeface="Calibri" panose="020F0502020204030204" pitchFamily="34" charset="0"/>
                <a:cs typeface="Calibri" panose="020F0502020204030204" pitchFamily="34" charset="0"/>
              </a:rPr>
              <a:t>Non-resident Enrollment Decline of </a:t>
            </a:r>
            <a:r>
              <a:rPr lang="en-US" sz="4500" dirty="0">
                <a:solidFill>
                  <a:srgbClr val="FF0000"/>
                </a:solidFill>
                <a:latin typeface="Calibri" panose="020F0502020204030204" pitchFamily="34" charset="0"/>
                <a:cs typeface="Calibri" panose="020F0502020204030204" pitchFamily="34" charset="0"/>
              </a:rPr>
              <a:t>&lt;0.00%&gt; </a:t>
            </a:r>
            <a:r>
              <a:rPr lang="en-US" sz="4500" dirty="0">
                <a:latin typeface="Calibri" panose="020F0502020204030204" pitchFamily="34" charset="0"/>
                <a:cs typeface="Calibri" panose="020F0502020204030204" pitchFamily="34" charset="0"/>
              </a:rPr>
              <a:t>or </a:t>
            </a:r>
            <a:r>
              <a:rPr lang="en-US" sz="4500" dirty="0">
                <a:solidFill>
                  <a:srgbClr val="FF0000"/>
                </a:solidFill>
                <a:latin typeface="Calibri" panose="020F0502020204030204" pitchFamily="34" charset="0"/>
                <a:cs typeface="Calibri" panose="020F0502020204030204" pitchFamily="34" charset="0"/>
              </a:rPr>
              <a:t>&lt;0.00&gt; </a:t>
            </a:r>
            <a:r>
              <a:rPr lang="en-US" sz="4500" dirty="0">
                <a:latin typeface="Calibri" panose="020F0502020204030204" pitchFamily="34" charset="0"/>
                <a:cs typeface="Calibri" panose="020F0502020204030204" pitchFamily="34" charset="0"/>
              </a:rPr>
              <a:t>FTES</a:t>
            </a:r>
          </a:p>
          <a:p>
            <a:pPr lvl="1"/>
            <a:r>
              <a:rPr lang="en-US" sz="4500" dirty="0">
                <a:latin typeface="Calibri" panose="020F0502020204030204" pitchFamily="34" charset="0"/>
                <a:cs typeface="Calibri" panose="020F0502020204030204" pitchFamily="34" charset="0"/>
              </a:rPr>
              <a:t>Second largest source of revenue – 11.3% of UGF Revenue</a:t>
            </a:r>
          </a:p>
          <a:p>
            <a:r>
              <a:rPr lang="en-US" sz="4900" dirty="0">
                <a:latin typeface="Calibri" panose="020F0502020204030204" pitchFamily="34" charset="0"/>
                <a:cs typeface="Calibri" panose="020F0502020204030204" pitchFamily="34" charset="0"/>
              </a:rPr>
              <a:t>Adjust for $9 per unit fee increase</a:t>
            </a:r>
          </a:p>
          <a:p>
            <a:r>
              <a:rPr lang="en-US" sz="4500" dirty="0">
                <a:latin typeface="Calibri" panose="020F0502020204030204" pitchFamily="34" charset="0"/>
                <a:cs typeface="Calibri" panose="020F0502020204030204" pitchFamily="34" charset="0"/>
              </a:rPr>
              <a:t>2018-2019 = </a:t>
            </a:r>
            <a:r>
              <a:rPr lang="en-US" sz="4500" dirty="0">
                <a:solidFill>
                  <a:srgbClr val="FFFF00"/>
                </a:solidFill>
                <a:latin typeface="Calibri" panose="020F0502020204030204" pitchFamily="34" charset="0"/>
                <a:cs typeface="Calibri" panose="020F0502020204030204" pitchFamily="34" charset="0"/>
              </a:rPr>
              <a:t>4,259</a:t>
            </a:r>
            <a:r>
              <a:rPr lang="en-US" sz="4500" dirty="0">
                <a:latin typeface="Calibri" panose="020F0502020204030204" pitchFamily="34" charset="0"/>
                <a:cs typeface="Calibri" panose="020F0502020204030204" pitchFamily="34" charset="0"/>
              </a:rPr>
              <a:t> Non-Resident FTES</a:t>
            </a:r>
          </a:p>
          <a:p>
            <a:r>
              <a:rPr lang="en-US" sz="4500" dirty="0">
                <a:latin typeface="Calibri" panose="020F0502020204030204" pitchFamily="34" charset="0"/>
                <a:cs typeface="Calibri" panose="020F0502020204030204" pitchFamily="34" charset="0"/>
              </a:rPr>
              <a:t>2019-2020 Final Actual: </a:t>
            </a:r>
            <a:r>
              <a:rPr lang="en-US" sz="4500" dirty="0">
                <a:solidFill>
                  <a:schemeClr val="accent3"/>
                </a:solidFill>
                <a:latin typeface="Calibri" panose="020F0502020204030204" pitchFamily="34" charset="0"/>
                <a:cs typeface="Calibri" panose="020F0502020204030204" pitchFamily="34" charset="0"/>
              </a:rPr>
              <a:t>3,702</a:t>
            </a:r>
            <a:r>
              <a:rPr lang="en-US" sz="4500" dirty="0">
                <a:latin typeface="Calibri" panose="020F0502020204030204" pitchFamily="34" charset="0"/>
                <a:cs typeface="Calibri" panose="020F0502020204030204" pitchFamily="34" charset="0"/>
              </a:rPr>
              <a:t> Non-Resident FTES</a:t>
            </a:r>
          </a:p>
          <a:p>
            <a:pPr lvl="1"/>
            <a:r>
              <a:rPr lang="en-US" sz="4500" dirty="0">
                <a:solidFill>
                  <a:srgbClr val="FF0000"/>
                </a:solidFill>
                <a:latin typeface="Calibri" panose="020F0502020204030204" pitchFamily="34" charset="0"/>
                <a:cs typeface="Calibri" panose="020F0502020204030204" pitchFamily="34" charset="0"/>
              </a:rPr>
              <a:t>&lt;13.1%&gt; or &lt;557&gt; </a:t>
            </a:r>
            <a:r>
              <a:rPr lang="en-US" sz="4500" dirty="0">
                <a:latin typeface="Calibri" panose="020F0502020204030204" pitchFamily="34" charset="0"/>
                <a:cs typeface="Calibri" panose="020F0502020204030204" pitchFamily="34" charset="0"/>
              </a:rPr>
              <a:t>decline in Non-Resident FTES from PY</a:t>
            </a:r>
          </a:p>
          <a:p>
            <a:r>
              <a:rPr lang="en-US" sz="4500" dirty="0">
                <a:latin typeface="Calibri" panose="020F0502020204030204" pitchFamily="34" charset="0"/>
                <a:cs typeface="Calibri" panose="020F0502020204030204" pitchFamily="34" charset="0"/>
              </a:rPr>
              <a:t>2020-2021 Projected: </a:t>
            </a:r>
            <a:r>
              <a:rPr lang="en-US" sz="4500" dirty="0">
                <a:solidFill>
                  <a:srgbClr val="92D050"/>
                </a:solidFill>
                <a:latin typeface="Calibri" panose="020F0502020204030204" pitchFamily="34" charset="0"/>
                <a:cs typeface="Calibri" panose="020F0502020204030204" pitchFamily="34" charset="0"/>
              </a:rPr>
              <a:t>3,088</a:t>
            </a:r>
            <a:r>
              <a:rPr lang="en-US" sz="4500" dirty="0">
                <a:latin typeface="Calibri" panose="020F0502020204030204" pitchFamily="34" charset="0"/>
                <a:cs typeface="Calibri" panose="020F0502020204030204" pitchFamily="34" charset="0"/>
              </a:rPr>
              <a:t> Non-Resident FTES</a:t>
            </a:r>
          </a:p>
          <a:p>
            <a:pPr lvl="1"/>
            <a:r>
              <a:rPr lang="en-US" sz="4500" dirty="0">
                <a:solidFill>
                  <a:srgbClr val="FF0000"/>
                </a:solidFill>
                <a:latin typeface="Calibri" panose="020F0502020204030204" pitchFamily="34" charset="0"/>
                <a:cs typeface="Calibri" panose="020F0502020204030204" pitchFamily="34" charset="0"/>
              </a:rPr>
              <a:t>&lt;16.6%&gt; or &lt;614&gt; </a:t>
            </a:r>
            <a:r>
              <a:rPr lang="en-US" sz="4500" dirty="0">
                <a:latin typeface="Calibri" panose="020F0502020204030204" pitchFamily="34" charset="0"/>
                <a:cs typeface="Calibri" panose="020F0502020204030204" pitchFamily="34" charset="0"/>
              </a:rPr>
              <a:t>decline in Non-Resident FTES from PY</a:t>
            </a:r>
          </a:p>
          <a:p>
            <a:r>
              <a:rPr lang="en-US" sz="4500" dirty="0">
                <a:latin typeface="Calibri" panose="020F0502020204030204" pitchFamily="34" charset="0"/>
                <a:cs typeface="Calibri" panose="020F0502020204030204" pitchFamily="34" charset="0"/>
              </a:rPr>
              <a:t>2021-2022 Projected : </a:t>
            </a:r>
            <a:r>
              <a:rPr lang="en-US" sz="4500" dirty="0">
                <a:solidFill>
                  <a:schemeClr val="accent1"/>
                </a:solidFill>
                <a:latin typeface="Calibri" panose="020F0502020204030204" pitchFamily="34" charset="0"/>
                <a:cs typeface="Calibri" panose="020F0502020204030204" pitchFamily="34" charset="0"/>
              </a:rPr>
              <a:t>2,767</a:t>
            </a:r>
            <a:r>
              <a:rPr lang="en-US" sz="4500" dirty="0">
                <a:latin typeface="Calibri" panose="020F0502020204030204" pitchFamily="34" charset="0"/>
                <a:cs typeface="Calibri" panose="020F0502020204030204" pitchFamily="34" charset="0"/>
              </a:rPr>
              <a:t> Non-Resident FTES</a:t>
            </a:r>
          </a:p>
          <a:p>
            <a:pPr lvl="1"/>
            <a:r>
              <a:rPr lang="en-US" sz="4500" dirty="0">
                <a:solidFill>
                  <a:srgbClr val="FF0000"/>
                </a:solidFill>
                <a:latin typeface="Calibri" panose="020F0502020204030204" pitchFamily="34" charset="0"/>
                <a:cs typeface="Calibri" panose="020F0502020204030204" pitchFamily="34" charset="0"/>
              </a:rPr>
              <a:t>&lt;10.41%&gt;  or &lt;321&gt; </a:t>
            </a:r>
            <a:r>
              <a:rPr lang="en-US" sz="4500" dirty="0">
                <a:latin typeface="Calibri" panose="020F0502020204030204" pitchFamily="34" charset="0"/>
                <a:cs typeface="Calibri" panose="020F0502020204030204" pitchFamily="34" charset="0"/>
              </a:rPr>
              <a:t>decline in Non-Resident FTES from PY</a:t>
            </a:r>
          </a:p>
          <a:p>
            <a:r>
              <a:rPr lang="en-US" sz="4500" dirty="0">
                <a:latin typeface="Calibri" panose="020F0502020204030204" pitchFamily="34" charset="0"/>
                <a:cs typeface="Calibri" panose="020F0502020204030204" pitchFamily="34" charset="0"/>
              </a:rPr>
              <a:t>Since 2018-2019:</a:t>
            </a:r>
          </a:p>
          <a:p>
            <a:pPr lvl="1"/>
            <a:r>
              <a:rPr lang="en-US" sz="4500" dirty="0">
                <a:solidFill>
                  <a:srgbClr val="FF0000"/>
                </a:solidFill>
                <a:latin typeface="Calibri" panose="020F0502020204030204" pitchFamily="34" charset="0"/>
                <a:cs typeface="Calibri" panose="020F0502020204030204" pitchFamily="34" charset="0"/>
              </a:rPr>
              <a:t>&lt;1,492&gt; </a:t>
            </a:r>
            <a:r>
              <a:rPr lang="en-US" sz="4500" dirty="0">
                <a:latin typeface="Calibri" panose="020F0502020204030204" pitchFamily="34" charset="0"/>
                <a:cs typeface="Calibri" panose="020F0502020204030204" pitchFamily="34" charset="0"/>
              </a:rPr>
              <a:t>or </a:t>
            </a:r>
            <a:r>
              <a:rPr lang="en-US" sz="4500" dirty="0">
                <a:solidFill>
                  <a:srgbClr val="FF0000"/>
                </a:solidFill>
                <a:latin typeface="Calibri" panose="020F0502020204030204" pitchFamily="34" charset="0"/>
                <a:cs typeface="Calibri" panose="020F0502020204030204" pitchFamily="34" charset="0"/>
              </a:rPr>
              <a:t>&lt;35.0%&gt; </a:t>
            </a:r>
            <a:r>
              <a:rPr lang="en-US" sz="4500" dirty="0">
                <a:latin typeface="Calibri" panose="020F0502020204030204" pitchFamily="34" charset="0"/>
                <a:cs typeface="Calibri" panose="020F0502020204030204" pitchFamily="34" charset="0"/>
              </a:rPr>
              <a:t>decline in Non-Resident FTES</a:t>
            </a:r>
          </a:p>
          <a:p>
            <a:pPr marL="231775" lvl="1" indent="0">
              <a:buNone/>
            </a:pPr>
            <a:endParaRPr lang="en-US" sz="2800" dirty="0">
              <a:latin typeface="Calibri" panose="020F0502020204030204" pitchFamily="34" charset="0"/>
              <a:cs typeface="Calibri" panose="020F0502020204030204" pitchFamily="34" charset="0"/>
            </a:endParaRPr>
          </a:p>
          <a:p>
            <a:pPr marL="231775" lvl="1" indent="0">
              <a:buNone/>
            </a:pPr>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0813" y="457200"/>
            <a:ext cx="11887198" cy="5307400"/>
          </a:xfrm>
        </p:spPr>
        <p:txBody>
          <a:bodyPr>
            <a:normAutofit/>
          </a:bodyPr>
          <a:lstStyle/>
          <a:p>
            <a:pPr lvl="2"/>
            <a:r>
              <a:rPr lang="en-US" sz="4000" dirty="0">
                <a:latin typeface="Calibri" panose="020F0502020204030204" pitchFamily="34" charset="0"/>
                <a:cs typeface="Calibri" panose="020F0502020204030204" pitchFamily="34" charset="0"/>
              </a:rPr>
              <a:t>2018-2019 Final NRT Revenue = $33,029,528</a:t>
            </a:r>
          </a:p>
          <a:p>
            <a:pPr lvl="2"/>
            <a:r>
              <a:rPr lang="en-US" sz="4000" dirty="0">
                <a:latin typeface="Calibri" panose="020F0502020204030204" pitchFamily="34" charset="0"/>
                <a:cs typeface="Calibri" panose="020F0502020204030204" pitchFamily="34" charset="0"/>
              </a:rPr>
              <a:t>2019-2020 Final NRT Revenue = $28,384,549</a:t>
            </a:r>
          </a:p>
          <a:p>
            <a:pPr lvl="2"/>
            <a:r>
              <a:rPr lang="en-US" sz="4000" dirty="0">
                <a:latin typeface="Calibri" panose="020F0502020204030204" pitchFamily="34" charset="0"/>
                <a:cs typeface="Calibri" panose="020F0502020204030204" pitchFamily="34" charset="0"/>
              </a:rPr>
              <a:t>2020-2021 Final NRT Revenue = $23,987,221</a:t>
            </a:r>
          </a:p>
          <a:p>
            <a:pPr lvl="2"/>
            <a:r>
              <a:rPr lang="en-US" sz="4000" dirty="0">
                <a:latin typeface="Calibri" panose="020F0502020204030204" pitchFamily="34" charset="0"/>
                <a:cs typeface="Calibri" panose="020F0502020204030204" pitchFamily="34" charset="0"/>
              </a:rPr>
              <a:t>2021-2022 Projected NRT Revenue = $21,603,455</a:t>
            </a:r>
          </a:p>
          <a:p>
            <a:pPr lvl="2"/>
            <a:r>
              <a:rPr lang="en-US" sz="4000" dirty="0">
                <a:latin typeface="Calibri" panose="020F0502020204030204" pitchFamily="34" charset="0"/>
                <a:cs typeface="Calibri" panose="020F0502020204030204" pitchFamily="34" charset="0"/>
              </a:rPr>
              <a:t>2022-2023 Tentative NRT Revenue = $22,231,777</a:t>
            </a:r>
          </a:p>
          <a:p>
            <a:pPr lvl="2"/>
            <a:r>
              <a:rPr lang="en-US" sz="4000" dirty="0">
                <a:latin typeface="Calibri" panose="020F0502020204030204" pitchFamily="34" charset="0"/>
                <a:cs typeface="Calibri" panose="020F0502020204030204" pitchFamily="34" charset="0"/>
              </a:rPr>
              <a:t>Annual decrease of ~</a:t>
            </a:r>
            <a:r>
              <a:rPr lang="en-US" sz="4000" dirty="0">
                <a:solidFill>
                  <a:srgbClr val="FF0000"/>
                </a:solidFill>
                <a:latin typeface="Calibri" panose="020F0502020204030204" pitchFamily="34" charset="0"/>
                <a:cs typeface="Calibri" panose="020F0502020204030204" pitchFamily="34" charset="0"/>
              </a:rPr>
              <a:t>&lt;$10,797,751&gt; </a:t>
            </a:r>
            <a:r>
              <a:rPr lang="en-US" sz="4000" dirty="0">
                <a:latin typeface="Calibri" panose="020F0502020204030204" pitchFamily="34" charset="0"/>
                <a:cs typeface="Calibri" panose="020F0502020204030204" pitchFamily="34" charset="0"/>
              </a:rPr>
              <a:t>since 2018-2019</a:t>
            </a:r>
          </a:p>
          <a:p>
            <a:pPr marL="463550" lvl="2" indent="0">
              <a:buNone/>
            </a:pPr>
            <a:endParaRPr lang="en-US" sz="3200" dirty="0">
              <a:solidFill>
                <a:srgbClr val="FF0000"/>
              </a:solidFill>
              <a:latin typeface="Calibri" panose="020F0502020204030204" pitchFamily="34" charset="0"/>
              <a:cs typeface="Calibri" panose="020F0502020204030204" pitchFamily="34" charset="0"/>
            </a:endParaRPr>
          </a:p>
          <a:p>
            <a:pPr marL="231775" lvl="1" indent="0">
              <a:buNone/>
            </a:pPr>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90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838200"/>
            <a:ext cx="10210798" cy="533400"/>
          </a:xfrm>
        </p:spPr>
        <p:txBody>
          <a:bodyPr>
            <a:noAutofit/>
          </a:bodyPr>
          <a:lstStyle/>
          <a:p>
            <a:pPr algn="ctr"/>
            <a:r>
              <a:rPr lang="en-US" sz="6000" b="1" u="sng" dirty="0">
                <a:latin typeface="Calibri" panose="020F0502020204030204" pitchFamily="34" charset="0"/>
                <a:cs typeface="Calibri" panose="020F0502020204030204" pitchFamily="34" charset="0"/>
              </a:rPr>
              <a:t>Overview</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05FB2C0-C6B8-4AF1-9F45-F0609B9D9390}"/>
              </a:ext>
            </a:extLst>
          </p:cNvPr>
          <p:cNvSpPr>
            <a:spLocks noGrp="1"/>
          </p:cNvSpPr>
          <p:nvPr>
            <p:ph idx="1"/>
          </p:nvPr>
        </p:nvSpPr>
        <p:spPr>
          <a:xfrm>
            <a:off x="684212" y="1600200"/>
            <a:ext cx="10820400" cy="4024125"/>
          </a:xfrm>
        </p:spPr>
        <p:txBody>
          <a:bodyPr/>
          <a:lstStyle/>
          <a:p>
            <a:r>
              <a:rPr lang="en-US" sz="5400" dirty="0">
                <a:latin typeface="Calibri" panose="020F0502020204030204" pitchFamily="34" charset="0"/>
                <a:cs typeface="Calibri" panose="020F0502020204030204" pitchFamily="34" charset="0"/>
              </a:rPr>
              <a:t>May Revise</a:t>
            </a:r>
          </a:p>
          <a:p>
            <a:r>
              <a:rPr lang="en-US" sz="5400" dirty="0">
                <a:latin typeface="Calibri" panose="020F0502020204030204" pitchFamily="34" charset="0"/>
                <a:cs typeface="Calibri" panose="020F0502020204030204" pitchFamily="34" charset="0"/>
              </a:rPr>
              <a:t>2022-2023 Tentative Budget</a:t>
            </a:r>
          </a:p>
          <a:p>
            <a:endParaRPr lang="en-US" dirty="0"/>
          </a:p>
        </p:txBody>
      </p:sp>
    </p:spTree>
    <p:extLst>
      <p:ext uri="{BB962C8B-B14F-4D97-AF65-F5344CB8AC3E}">
        <p14:creationId xmlns:p14="http://schemas.microsoft.com/office/powerpoint/2010/main" val="10595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70012" y="775300"/>
            <a:ext cx="10096499" cy="5854100"/>
          </a:xfrm>
        </p:spPr>
        <p:txBody>
          <a:bodyPr>
            <a:normAutofit/>
          </a:bodyPr>
          <a:lstStyle/>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6F43D11D-AA7E-4D48-93DA-3C3D8FBC36C1}"/>
              </a:ext>
            </a:extLst>
          </p:cNvPr>
          <p:cNvSpPr txBox="1">
            <a:spLocks/>
          </p:cNvSpPr>
          <p:nvPr/>
        </p:nvSpPr>
        <p:spPr>
          <a:xfrm>
            <a:off x="722314" y="152400"/>
            <a:ext cx="10096499" cy="5854100"/>
          </a:xfrm>
          <a:prstGeom prst="rect">
            <a:avLst/>
          </a:prstGeom>
        </p:spPr>
        <p:txBody>
          <a:bodyPr vert="horz" lIns="91440" tIns="45720" rIns="91440" bIns="45720" rtlCol="0">
            <a:normAutofit fontScale="925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sz="4000" dirty="0">
                <a:latin typeface="Calibri" panose="020F0502020204030204" pitchFamily="34" charset="0"/>
                <a:cs typeface="Calibri" panose="020F0502020204030204" pitchFamily="34" charset="0"/>
              </a:rPr>
              <a:t>Salaries: Step, column and longevity for all groups</a:t>
            </a:r>
          </a:p>
          <a:p>
            <a:r>
              <a:rPr lang="en-US" sz="4000" dirty="0">
                <a:latin typeface="Calibri" panose="020F0502020204030204" pitchFamily="34" charset="0"/>
                <a:cs typeface="Calibri" panose="020F0502020204030204" pitchFamily="34" charset="0"/>
              </a:rPr>
              <a:t>Reduction in Weekly Teaching Hours of &lt;10%&gt; to adjust to declining demand</a:t>
            </a:r>
          </a:p>
          <a:p>
            <a:pPr lvl="1"/>
            <a:r>
              <a:rPr lang="en-US" sz="3600" dirty="0">
                <a:latin typeface="Calibri" panose="020F0502020204030204" pitchFamily="34" charset="0"/>
                <a:cs typeface="Calibri" panose="020F0502020204030204" pitchFamily="34" charset="0"/>
              </a:rPr>
              <a:t>Academic Affairs has authority to add back WTH if demand increases or a low enrollment class is needed for students to finish their program</a:t>
            </a:r>
          </a:p>
          <a:p>
            <a:r>
              <a:rPr lang="en-US" sz="4000" dirty="0">
                <a:latin typeface="Calibri" panose="020F0502020204030204" pitchFamily="34" charset="0"/>
                <a:cs typeface="Calibri" panose="020F0502020204030204" pitchFamily="34" charset="0"/>
              </a:rPr>
              <a:t>Health and Welfare </a:t>
            </a:r>
          </a:p>
          <a:p>
            <a:pPr lvl="1"/>
            <a:r>
              <a:rPr lang="en-US" sz="3600" dirty="0">
                <a:latin typeface="Calibri" panose="020F0502020204030204" pitchFamily="34" charset="0"/>
                <a:cs typeface="Calibri" panose="020F0502020204030204" pitchFamily="34" charset="0"/>
              </a:rPr>
              <a:t>Current Employees: 3.77% increase</a:t>
            </a:r>
          </a:p>
          <a:p>
            <a:pPr lvl="1"/>
            <a:r>
              <a:rPr lang="en-US" sz="3600" dirty="0">
                <a:latin typeface="Calibri" panose="020F0502020204030204" pitchFamily="34" charset="0"/>
                <a:cs typeface="Calibri" panose="020F0502020204030204" pitchFamily="34" charset="0"/>
              </a:rPr>
              <a:t>Retirees</a:t>
            </a:r>
            <a:r>
              <a:rPr lang="en-US" sz="3600">
                <a:latin typeface="Calibri" panose="020F0502020204030204" pitchFamily="34" charset="0"/>
                <a:cs typeface="Calibri" panose="020F0502020204030204" pitchFamily="34" charset="0"/>
              </a:rPr>
              <a:t>: 5.77% </a:t>
            </a:r>
            <a:r>
              <a:rPr lang="en-US" sz="3600" dirty="0">
                <a:latin typeface="Calibri" panose="020F0502020204030204" pitchFamily="34" charset="0"/>
                <a:cs typeface="Calibri" panose="020F0502020204030204" pitchFamily="34" charset="0"/>
              </a:rPr>
              <a:t>increase</a:t>
            </a:r>
          </a:p>
          <a:p>
            <a:r>
              <a:rPr lang="en-US" sz="4000" dirty="0">
                <a:latin typeface="Calibri" panose="020F0502020204030204" pitchFamily="34" charset="0"/>
                <a:cs typeface="Calibri" panose="020F0502020204030204" pitchFamily="34" charset="0"/>
              </a:rPr>
              <a:t>2017 Supplemental Retirement Plan</a:t>
            </a:r>
          </a:p>
          <a:p>
            <a:pPr lvl="1"/>
            <a:r>
              <a:rPr lang="en-US" sz="3600" dirty="0">
                <a:latin typeface="Calibri" panose="020F0502020204030204" pitchFamily="34" charset="0"/>
                <a:cs typeface="Calibri" panose="020F0502020204030204" pitchFamily="34" charset="0"/>
              </a:rPr>
              <a:t>Last payment in 2021-2022</a:t>
            </a:r>
          </a:p>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Tree>
    <p:extLst>
      <p:ext uri="{BB962C8B-B14F-4D97-AF65-F5344CB8AC3E}">
        <p14:creationId xmlns:p14="http://schemas.microsoft.com/office/powerpoint/2010/main" val="328077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70012" y="775300"/>
            <a:ext cx="10096499" cy="5854100"/>
          </a:xfrm>
        </p:spPr>
        <p:txBody>
          <a:bodyPr>
            <a:normAutofit/>
          </a:bodyPr>
          <a:lstStyle/>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6F43D11D-AA7E-4D48-93DA-3C3D8FBC36C1}"/>
              </a:ext>
            </a:extLst>
          </p:cNvPr>
          <p:cNvSpPr txBox="1">
            <a:spLocks/>
          </p:cNvSpPr>
          <p:nvPr/>
        </p:nvSpPr>
        <p:spPr>
          <a:xfrm>
            <a:off x="722314" y="152400"/>
            <a:ext cx="10096499" cy="5854100"/>
          </a:xfrm>
          <a:prstGeom prst="rect">
            <a:avLst/>
          </a:prstGeom>
        </p:spPr>
        <p:txBody>
          <a:bodyPr vert="horz" lIns="91440" tIns="45720" rIns="91440" bIns="45720" rtlCol="0">
            <a:normAutofit fontScale="85000" lnSpcReduction="2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sz="3600" i="1" dirty="0">
                <a:latin typeface="Calibri" panose="020F0502020204030204" pitchFamily="34" charset="0"/>
                <a:cs typeface="Calibri" panose="020F0502020204030204" pitchFamily="34" charset="0"/>
              </a:rPr>
              <a:t>Important: Supplies, Contracts and Utilities actual expenditures continued to be artificially low in 2021-2022 due to the remote environment</a:t>
            </a:r>
          </a:p>
          <a:p>
            <a:r>
              <a:rPr lang="en-US" sz="3600" dirty="0">
                <a:latin typeface="Calibri" panose="020F0502020204030204" pitchFamily="34" charset="0"/>
                <a:cs typeface="Calibri" panose="020F0502020204030204" pitchFamily="34" charset="0"/>
              </a:rPr>
              <a:t>Supplies: Maintain 2021-2022 adjusted for PBAR</a:t>
            </a:r>
          </a:p>
          <a:p>
            <a:pPr lvl="1"/>
            <a:r>
              <a:rPr lang="en-US" sz="3200" dirty="0">
                <a:latin typeface="Calibri" panose="020F0502020204030204" pitchFamily="34" charset="0"/>
                <a:cs typeface="Calibri" panose="020F0502020204030204" pitchFamily="34" charset="0"/>
              </a:rPr>
              <a:t>Increase of </a:t>
            </a:r>
            <a:r>
              <a:rPr lang="en-US" sz="3200" dirty="0">
                <a:solidFill>
                  <a:srgbClr val="FF0000"/>
                </a:solidFill>
                <a:latin typeface="Calibri" panose="020F0502020204030204" pitchFamily="34" charset="0"/>
                <a:cs typeface="Calibri" panose="020F0502020204030204" pitchFamily="34" charset="0"/>
              </a:rPr>
              <a:t>$21,374</a:t>
            </a:r>
          </a:p>
          <a:p>
            <a:pPr lvl="2"/>
            <a:r>
              <a:rPr lang="en-US" sz="3000" dirty="0">
                <a:latin typeface="Calibri" panose="020F0502020204030204" pitchFamily="34" charset="0"/>
                <a:cs typeface="Calibri" panose="020F0502020204030204" pitchFamily="34" charset="0"/>
              </a:rPr>
              <a:t>Ceiling tiles of $14,374</a:t>
            </a:r>
          </a:p>
          <a:p>
            <a:r>
              <a:rPr lang="en-US" sz="3600" dirty="0">
                <a:latin typeface="Calibri" panose="020F0502020204030204" pitchFamily="34" charset="0"/>
                <a:cs typeface="Calibri" panose="020F0502020204030204" pitchFamily="34" charset="0"/>
              </a:rPr>
              <a:t>Contracts: Maintain 2021-2022 adjusted for PBAR</a:t>
            </a:r>
          </a:p>
          <a:p>
            <a:pPr lvl="1"/>
            <a:r>
              <a:rPr lang="en-US" sz="3200" dirty="0">
                <a:latin typeface="Calibri" panose="020F0502020204030204" pitchFamily="34" charset="0"/>
                <a:cs typeface="Calibri" panose="020F0502020204030204" pitchFamily="34" charset="0"/>
              </a:rPr>
              <a:t>Decrease of </a:t>
            </a:r>
            <a:r>
              <a:rPr lang="en-US" sz="3200" dirty="0">
                <a:solidFill>
                  <a:schemeClr val="accent2">
                    <a:lumMod val="60000"/>
                    <a:lumOff val="40000"/>
                  </a:schemeClr>
                </a:solidFill>
                <a:latin typeface="Calibri" panose="020F0502020204030204" pitchFamily="34" charset="0"/>
                <a:cs typeface="Calibri" panose="020F0502020204030204" pitchFamily="34" charset="0"/>
              </a:rPr>
              <a:t>&lt;$452,064&gt;</a:t>
            </a:r>
          </a:p>
          <a:p>
            <a:pPr lvl="2"/>
            <a:r>
              <a:rPr lang="en-US" sz="3000" dirty="0">
                <a:latin typeface="Calibri" panose="020F0502020204030204" pitchFamily="34" charset="0"/>
                <a:cs typeface="Calibri" panose="020F0502020204030204" pitchFamily="34" charset="0"/>
              </a:rPr>
              <a:t>5 Year Best Implementation Fee of &lt;$306,231&gt;</a:t>
            </a:r>
          </a:p>
          <a:p>
            <a:pPr lvl="2"/>
            <a:r>
              <a:rPr lang="en-US" sz="3000" dirty="0">
                <a:latin typeface="Calibri" panose="020F0502020204030204" pitchFamily="34" charset="0"/>
                <a:cs typeface="Calibri" panose="020F0502020204030204" pitchFamily="34" charset="0"/>
              </a:rPr>
              <a:t>One-time items in 2021-22 expiring: &lt;$388,510&gt;</a:t>
            </a:r>
          </a:p>
          <a:p>
            <a:pPr lvl="2"/>
            <a:r>
              <a:rPr lang="en-US" sz="3000" dirty="0">
                <a:latin typeface="Calibri" panose="020F0502020204030204" pitchFamily="34" charset="0"/>
                <a:cs typeface="Calibri" panose="020F0502020204030204" pitchFamily="34" charset="0"/>
              </a:rPr>
              <a:t>Annual Action Plans for 2022-2023: $192,750</a:t>
            </a:r>
          </a:p>
          <a:p>
            <a:r>
              <a:rPr lang="en-US" sz="3600" dirty="0">
                <a:latin typeface="Calibri" panose="020F0502020204030204" pitchFamily="34" charset="0"/>
                <a:cs typeface="Calibri" panose="020F0502020204030204" pitchFamily="34" charset="0"/>
              </a:rPr>
              <a:t>Utilities: Increase of 6.89% for increase usage and price inflation</a:t>
            </a:r>
          </a:p>
          <a:p>
            <a:endParaRPr lang="en-US" sz="36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Tree>
    <p:extLst>
      <p:ext uri="{BB962C8B-B14F-4D97-AF65-F5344CB8AC3E}">
        <p14:creationId xmlns:p14="http://schemas.microsoft.com/office/powerpoint/2010/main" val="329345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70012" y="775300"/>
            <a:ext cx="10096499" cy="5854100"/>
          </a:xfrm>
        </p:spPr>
        <p:txBody>
          <a:bodyPr>
            <a:normAutofit/>
          </a:bodyPr>
          <a:lstStyle/>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3">
            <a:extLst>
              <a:ext uri="{FF2B5EF4-FFF2-40B4-BE49-F238E27FC236}">
                <a16:creationId xmlns:a16="http://schemas.microsoft.com/office/drawing/2014/main" id="{6F43D11D-AA7E-4D48-93DA-3C3D8FBC36C1}"/>
              </a:ext>
            </a:extLst>
          </p:cNvPr>
          <p:cNvSpPr txBox="1">
            <a:spLocks/>
          </p:cNvSpPr>
          <p:nvPr/>
        </p:nvSpPr>
        <p:spPr>
          <a:xfrm>
            <a:off x="722314" y="152400"/>
            <a:ext cx="10096499" cy="58541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lvl="1"/>
            <a:endParaRPr lang="en-US" sz="2300" dirty="0">
              <a:latin typeface="Calibri" panose="020F0502020204030204" pitchFamily="34" charset="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
        <p:nvSpPr>
          <p:cNvPr id="2" name="Rectangle 1">
            <a:extLst>
              <a:ext uri="{FF2B5EF4-FFF2-40B4-BE49-F238E27FC236}">
                <a16:creationId xmlns:a16="http://schemas.microsoft.com/office/drawing/2014/main" id="{DF60A127-BE8F-4719-8A12-01FBCC7F2550}"/>
              </a:ext>
            </a:extLst>
          </p:cNvPr>
          <p:cNvSpPr/>
          <p:nvPr/>
        </p:nvSpPr>
        <p:spPr>
          <a:xfrm>
            <a:off x="227012" y="1043731"/>
            <a:ext cx="11734799" cy="4770537"/>
          </a:xfrm>
          <a:prstGeom prst="rect">
            <a:avLst/>
          </a:prstGeom>
        </p:spPr>
        <p:txBody>
          <a:bodyPr wrap="square">
            <a:spAutoFit/>
          </a:bodyPr>
          <a:lstStyle/>
          <a:p>
            <a:pPr algn="just"/>
            <a:r>
              <a:rPr lang="en-US" b="1" i="1" u="sng" dirty="0">
                <a:latin typeface="Palatino Linotype" panose="02040502050505030304" pitchFamily="18" charset="0"/>
                <a:ea typeface="Times New Roman" panose="02020603050405020304" pitchFamily="18" charset="0"/>
              </a:rPr>
              <a:t>Develop a Master Plan for Education, 2023-2028</a:t>
            </a:r>
            <a:endParaRPr lang="en-US" sz="2000" dirty="0">
              <a:latin typeface="Times New Roman" panose="02020603050405020304" pitchFamily="18" charset="0"/>
              <a:ea typeface="Times New Roman" panose="02020603050405020304" pitchFamily="18" charset="0"/>
            </a:endParaRPr>
          </a:p>
          <a:p>
            <a:pPr algn="just"/>
            <a:r>
              <a:rPr lang="en-US" b="1" dirty="0">
                <a:latin typeface="Gill Sans MT" panose="020B0502020104020203" pitchFamily="34" charset="0"/>
                <a:ea typeface="Times New Roman" panose="02020603050405020304" pitchFamily="18" charset="0"/>
              </a:rPr>
              <a:t>Budget:</a:t>
            </a:r>
            <a:r>
              <a:rPr lang="en-US" dirty="0">
                <a:latin typeface="Gill Sans MT" panose="020B0502020104020203" pitchFamily="34" charset="0"/>
                <a:ea typeface="Times New Roman" panose="02020603050405020304" pitchFamily="18" charset="0"/>
              </a:rPr>
              <a:t> $185,000 One-time</a:t>
            </a:r>
          </a:p>
          <a:p>
            <a:pPr algn="just"/>
            <a:r>
              <a:rPr lang="en-US" b="1" dirty="0">
                <a:latin typeface="Gill Sans MT" panose="020B0502020104020203" pitchFamily="34" charset="0"/>
                <a:ea typeface="Times New Roman" panose="02020603050405020304" pitchFamily="18" charset="0"/>
              </a:rPr>
              <a:t>Budget Source: </a:t>
            </a:r>
            <a:r>
              <a:rPr lang="en-US" dirty="0">
                <a:latin typeface="Gill Sans MT" panose="020B0502020104020203" pitchFamily="34" charset="0"/>
                <a:ea typeface="Times New Roman" panose="02020603050405020304" pitchFamily="18" charset="0"/>
              </a:rPr>
              <a:t>Unrestricted General Fund</a:t>
            </a:r>
            <a:endParaRPr lang="en-US" b="1" dirty="0">
              <a:latin typeface="Gill Sans MT" panose="020B0502020104020203" pitchFamily="34" charset="0"/>
              <a:ea typeface="Times New Roman" panose="02020603050405020304" pitchFamily="18" charset="0"/>
            </a:endParaRPr>
          </a:p>
          <a:p>
            <a:pPr algn="just"/>
            <a:r>
              <a:rPr lang="en-US" b="1" dirty="0">
                <a:latin typeface="Gill Sans MT" panose="020B0502020104020203" pitchFamily="34" charset="0"/>
                <a:ea typeface="Garamond" panose="02020404030301010803" pitchFamily="18" charset="0"/>
                <a:cs typeface="Garamond" panose="02020404030301010803" pitchFamily="18" charset="0"/>
              </a:rPr>
              <a:t>Purpose/Goal of Action Plan: </a:t>
            </a:r>
            <a:r>
              <a:rPr lang="en-US" dirty="0">
                <a:latin typeface="Gill Sans MT" panose="020B0502020104020203" pitchFamily="34" charset="0"/>
                <a:ea typeface="Garamond" panose="02020404030301010803" pitchFamily="18" charset="0"/>
                <a:cs typeface="Garamond" panose="02020404030301010803" pitchFamily="18" charset="0"/>
              </a:rPr>
              <a:t>To develop and implement a new Master Plan for Education. </a:t>
            </a:r>
            <a:r>
              <a:rPr lang="en-US" sz="2000" dirty="0">
                <a:effectLst/>
                <a:latin typeface="Gill Sans MT" panose="020B0502020104020203" pitchFamily="34" charset="0"/>
                <a:ea typeface="Times New Roman" panose="02020603050405020304" pitchFamily="18" charset="0"/>
                <a:cs typeface="Calibri Light" panose="020F0302020204030204" pitchFamily="34" charset="0"/>
              </a:rPr>
              <a:t>The Master Plan for Education shall establish a framework for serving SMCCD students, taking into consideration the major demographic, economic, and educational issues facing the SMC community. </a:t>
            </a:r>
            <a:r>
              <a:rPr lang="en-US" dirty="0">
                <a:solidFill>
                  <a:srgbClr val="FF0000"/>
                </a:solidFill>
                <a:latin typeface="Gill Sans MT" panose="020B0502020104020203" pitchFamily="34" charset="0"/>
                <a:ea typeface="Times New Roman" panose="02020603050405020304" pitchFamily="18" charset="0"/>
              </a:rPr>
              <a:t> </a:t>
            </a:r>
          </a:p>
          <a:p>
            <a:pPr algn="just"/>
            <a:endParaRPr lang="en-US" sz="2000" dirty="0">
              <a:latin typeface="Times New Roman" panose="02020603050405020304" pitchFamily="18" charset="0"/>
              <a:ea typeface="Times New Roman" panose="02020603050405020304" pitchFamily="18" charset="0"/>
            </a:endParaRPr>
          </a:p>
          <a:p>
            <a:pPr algn="just"/>
            <a:r>
              <a:rPr lang="en-US" b="1" i="1" u="sng" dirty="0">
                <a:latin typeface="Palatino Linotype" panose="02040502050505030304" pitchFamily="18" charset="0"/>
                <a:ea typeface="Times New Roman" panose="02020603050405020304" pitchFamily="18" charset="0"/>
              </a:rPr>
              <a:t>Relaunch “The Center” to be a learning and professional development center for all employee groups</a:t>
            </a:r>
            <a:endParaRPr lang="en-US" sz="2000" dirty="0">
              <a:latin typeface="Times New Roman" panose="02020603050405020304" pitchFamily="18" charset="0"/>
              <a:ea typeface="Times New Roman" panose="02020603050405020304" pitchFamily="18" charset="0"/>
            </a:endParaRPr>
          </a:p>
          <a:p>
            <a:pPr algn="just"/>
            <a:r>
              <a:rPr lang="en-US" b="1" dirty="0">
                <a:latin typeface="Gill Sans MT" panose="020B0502020104020203" pitchFamily="34" charset="0"/>
                <a:ea typeface="Times New Roman" panose="02020603050405020304" pitchFamily="18" charset="0"/>
              </a:rPr>
              <a:t>Budget:  </a:t>
            </a:r>
            <a:r>
              <a:rPr lang="en-US" dirty="0">
                <a:latin typeface="Gill Sans MT" panose="020B0502020104020203" pitchFamily="34" charset="0"/>
                <a:ea typeface="Times New Roman" panose="02020603050405020304" pitchFamily="18" charset="0"/>
              </a:rPr>
              <a:t>$692,000 On-going</a:t>
            </a:r>
          </a:p>
          <a:p>
            <a:pPr algn="just"/>
            <a:r>
              <a:rPr lang="en-US" b="1" dirty="0">
                <a:latin typeface="Gill Sans MT" panose="020B0502020104020203" pitchFamily="34" charset="0"/>
                <a:ea typeface="Times New Roman" panose="02020603050405020304" pitchFamily="18" charset="0"/>
              </a:rPr>
              <a:t>Budget Sources: </a:t>
            </a:r>
            <a:r>
              <a:rPr lang="en-US" dirty="0">
                <a:latin typeface="Gill Sans MT" panose="020B0502020104020203" pitchFamily="34" charset="0"/>
                <a:ea typeface="Times New Roman" panose="02020603050405020304" pitchFamily="18" charset="0"/>
              </a:rPr>
              <a:t>$415, 750 Unrestricted General Fund; $276,250 Student Equity and Achievement Program</a:t>
            </a:r>
            <a:endParaRPr lang="en-US" sz="2000" b="1" dirty="0">
              <a:latin typeface="Gill Sans MT" panose="020B0502020104020203" pitchFamily="34" charset="0"/>
              <a:ea typeface="Times New Roman" panose="02020603050405020304" pitchFamily="18" charset="0"/>
            </a:endParaRPr>
          </a:p>
          <a:p>
            <a:pPr marR="57150" algn="just"/>
            <a:r>
              <a:rPr lang="en-US" b="1" dirty="0">
                <a:latin typeface="Gill Sans MT" panose="020B0502020104020203" pitchFamily="34" charset="0"/>
                <a:ea typeface="Garamond" panose="02020404030301010803" pitchFamily="18" charset="0"/>
                <a:cs typeface="Garamond" panose="02020404030301010803" pitchFamily="18" charset="0"/>
              </a:rPr>
              <a:t>Purpose/Goal of Action Plan: </a:t>
            </a:r>
            <a:r>
              <a:rPr lang="en-US" sz="2000" b="1" dirty="0">
                <a:latin typeface="Gill Sans MT" panose="020B0502020104020203" pitchFamily="34" charset="0"/>
                <a:ea typeface="Garamond" panose="02020404030301010803" pitchFamily="18" charset="0"/>
                <a:cs typeface="Garamond" panose="02020404030301010803" pitchFamily="18" charset="0"/>
              </a:rPr>
              <a:t>To s</a:t>
            </a:r>
            <a:r>
              <a:rPr lang="en-US" sz="2000" dirty="0">
                <a:effectLst/>
                <a:latin typeface="Gill Sans MT" panose="020B0502020104020203" pitchFamily="34" charset="0"/>
                <a:ea typeface="Times New Roman" panose="02020603050405020304" pitchFamily="18" charset="0"/>
                <a:cs typeface="Garamond" panose="02020404030301010803" pitchFamily="18" charset="0"/>
              </a:rPr>
              <a:t>upport the Institutional Effectiveness Partnership Initiative (IEPI) design and implementation of a comprehensive professional development plan for all employee groups with the outcome to improve student racial equity and sense of belonging on campus. The Center will increase professional development opportunities while seeking to increase participation in equity-related professional development activities for all employee groups </a:t>
            </a:r>
            <a:endParaRPr lang="en-US" sz="20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R="57150" algn="just"/>
            <a:r>
              <a:rPr lang="en-US" sz="1600" dirty="0">
                <a:latin typeface="Gill Sans MT" panose="020B0502020104020203"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
        <p:nvSpPr>
          <p:cNvPr id="7" name="Title 12">
            <a:extLst>
              <a:ext uri="{FF2B5EF4-FFF2-40B4-BE49-F238E27FC236}">
                <a16:creationId xmlns:a16="http://schemas.microsoft.com/office/drawing/2014/main" id="{7FEEB322-59BD-4A72-B826-FCDCF4DF4BDA}"/>
              </a:ext>
            </a:extLst>
          </p:cNvPr>
          <p:cNvSpPr txBox="1">
            <a:spLocks/>
          </p:cNvSpPr>
          <p:nvPr/>
        </p:nvSpPr>
        <p:spPr>
          <a:xfrm>
            <a:off x="227012" y="94350"/>
            <a:ext cx="11734799" cy="636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b="1" u="sng" dirty="0"/>
              <a:t>Linking Budgeting to Planning</a:t>
            </a:r>
          </a:p>
        </p:txBody>
      </p:sp>
    </p:spTree>
    <p:extLst>
      <p:ext uri="{BB962C8B-B14F-4D97-AF65-F5344CB8AC3E}">
        <p14:creationId xmlns:p14="http://schemas.microsoft.com/office/powerpoint/2010/main" val="400074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2590800"/>
            <a:ext cx="10210798" cy="533400"/>
          </a:xfrm>
        </p:spPr>
        <p:txBody>
          <a:bodyPr>
            <a:noAutofit/>
          </a:bodyPr>
          <a:lstStyle/>
          <a:p>
            <a:pPr algn="ctr"/>
            <a:endParaRPr lang="en-US" sz="4000" b="1"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30AAFBF1-8F33-40A2-907D-7153C0ADCE75}"/>
              </a:ext>
            </a:extLst>
          </p:cNvPr>
          <p:cNvGraphicFramePr>
            <a:graphicFrameLocks noGrp="1"/>
          </p:cNvGraphicFramePr>
          <p:nvPr>
            <p:extLst>
              <p:ext uri="{D42A27DB-BD31-4B8C-83A1-F6EECF244321}">
                <p14:modId xmlns:p14="http://schemas.microsoft.com/office/powerpoint/2010/main" val="221416299"/>
              </p:ext>
            </p:extLst>
          </p:nvPr>
        </p:nvGraphicFramePr>
        <p:xfrm>
          <a:off x="0" y="0"/>
          <a:ext cx="12188825" cy="6858003"/>
        </p:xfrm>
        <a:graphic>
          <a:graphicData uri="http://schemas.openxmlformats.org/drawingml/2006/table">
            <a:tbl>
              <a:tblPr firstRow="1" bandRow="1">
                <a:tableStyleId>{21E4AEA4-8DFA-4A89-87EB-49C32662AFE0}</a:tableStyleId>
              </a:tblPr>
              <a:tblGrid>
                <a:gridCol w="8800389">
                  <a:extLst>
                    <a:ext uri="{9D8B030D-6E8A-4147-A177-3AD203B41FA5}">
                      <a16:colId xmlns:a16="http://schemas.microsoft.com/office/drawing/2014/main" val="1299578271"/>
                    </a:ext>
                  </a:extLst>
                </a:gridCol>
                <a:gridCol w="3388436">
                  <a:extLst>
                    <a:ext uri="{9D8B030D-6E8A-4147-A177-3AD203B41FA5}">
                      <a16:colId xmlns:a16="http://schemas.microsoft.com/office/drawing/2014/main" val="1751039277"/>
                    </a:ext>
                  </a:extLst>
                </a:gridCol>
              </a:tblGrid>
              <a:tr h="990967">
                <a:tc gridSpan="2">
                  <a:txBody>
                    <a:bodyPr/>
                    <a:lstStyle/>
                    <a:p>
                      <a:pPr algn="ctr"/>
                      <a:r>
                        <a:rPr lang="en-US" sz="2800" dirty="0">
                          <a:latin typeface="Calibri" panose="020F0502020204030204" pitchFamily="34" charset="0"/>
                          <a:cs typeface="Calibri" panose="020F0502020204030204" pitchFamily="34" charset="0"/>
                        </a:rPr>
                        <a:t>Projected Changes in Revenue</a:t>
                      </a:r>
                    </a:p>
                    <a:p>
                      <a:pPr algn="ctr"/>
                      <a:r>
                        <a:rPr lang="en-US" sz="2800" dirty="0">
                          <a:latin typeface="Calibri" panose="020F0502020204030204" pitchFamily="34" charset="0"/>
                          <a:cs typeface="Calibri" panose="020F0502020204030204" pitchFamily="34" charset="0"/>
                        </a:rPr>
                        <a:t>2021-22 Projection to Tentative Budget</a:t>
                      </a:r>
                    </a:p>
                  </a:txBody>
                  <a:tcPr/>
                </a:tc>
                <a:tc hMerge="1">
                  <a:txBody>
                    <a:bodyPr/>
                    <a:lstStyle/>
                    <a:p>
                      <a:endParaRPr lang="en-US" dirty="0"/>
                    </a:p>
                  </a:txBody>
                  <a:tcPr/>
                </a:tc>
                <a:extLst>
                  <a:ext uri="{0D108BD9-81ED-4DB2-BD59-A6C34878D82A}">
                    <a16:rowId xmlns:a16="http://schemas.microsoft.com/office/drawing/2014/main" val="2758238704"/>
                  </a:ext>
                </a:extLst>
              </a:tr>
              <a:tr h="479500">
                <a:tc>
                  <a:txBody>
                    <a:bodyPr/>
                    <a:lstStyle/>
                    <a:p>
                      <a:r>
                        <a:rPr lang="en-US" sz="2400" dirty="0">
                          <a:latin typeface="Calibri" panose="020F0502020204030204" pitchFamily="34" charset="0"/>
                          <a:cs typeface="Calibri" panose="020F0502020204030204" pitchFamily="34" charset="0"/>
                        </a:rPr>
                        <a:t>2021-2022 Projected</a:t>
                      </a:r>
                    </a:p>
                  </a:txBody>
                  <a:tcPr/>
                </a:tc>
                <a:tc>
                  <a:txBody>
                    <a:bodyPr/>
                    <a:lstStyle/>
                    <a:p>
                      <a:pPr algn="r"/>
                      <a:r>
                        <a:rPr lang="en-US" sz="2400" dirty="0">
                          <a:latin typeface="Calibri" panose="020F0502020204030204" pitchFamily="34" charset="0"/>
                          <a:cs typeface="Calibri" panose="020F0502020204030204" pitchFamily="34" charset="0"/>
                        </a:rPr>
                        <a:t>$199,094,007</a:t>
                      </a:r>
                    </a:p>
                  </a:txBody>
                  <a:tcPr/>
                </a:tc>
                <a:extLst>
                  <a:ext uri="{0D108BD9-81ED-4DB2-BD59-A6C34878D82A}">
                    <a16:rowId xmlns:a16="http://schemas.microsoft.com/office/drawing/2014/main" val="3705007065"/>
                  </a:ext>
                </a:extLst>
              </a:tr>
              <a:tr h="479500">
                <a:tc>
                  <a:txBody>
                    <a:bodyPr/>
                    <a:lstStyle/>
                    <a:p>
                      <a:r>
                        <a:rPr lang="en-US" sz="2400" dirty="0">
                          <a:latin typeface="Calibri" panose="020F0502020204030204" pitchFamily="34" charset="0"/>
                          <a:cs typeface="Calibri" panose="020F0502020204030204" pitchFamily="34" charset="0"/>
                        </a:rPr>
                        <a:t>COLA – 6.56%</a:t>
                      </a:r>
                    </a:p>
                  </a:txBody>
                  <a:tcPr/>
                </a:tc>
                <a:tc>
                  <a:txBody>
                    <a:bodyPr/>
                    <a:lstStyle/>
                    <a:p>
                      <a:pPr algn="r"/>
                      <a:r>
                        <a:rPr lang="en-US" sz="2400" dirty="0">
                          <a:latin typeface="Calibri" panose="020F0502020204030204" pitchFamily="34" charset="0"/>
                          <a:cs typeface="Calibri" panose="020F0502020204030204" pitchFamily="34" charset="0"/>
                        </a:rPr>
                        <a:t>9,497,269</a:t>
                      </a:r>
                    </a:p>
                  </a:txBody>
                  <a:tcPr/>
                </a:tc>
                <a:extLst>
                  <a:ext uri="{0D108BD9-81ED-4DB2-BD59-A6C34878D82A}">
                    <a16:rowId xmlns:a16="http://schemas.microsoft.com/office/drawing/2014/main" val="2592150901"/>
                  </a:ext>
                </a:extLst>
              </a:tr>
              <a:tr h="479500">
                <a:tc>
                  <a:txBody>
                    <a:bodyPr/>
                    <a:lstStyle/>
                    <a:p>
                      <a:r>
                        <a:rPr lang="en-US" sz="2400" dirty="0">
                          <a:latin typeface="Calibri" panose="020F0502020204030204" pitchFamily="34" charset="0"/>
                          <a:cs typeface="Calibri" panose="020F0502020204030204" pitchFamily="34" charset="0"/>
                        </a:rPr>
                        <a:t>2021-22 Deficit Factor Non-repeating</a:t>
                      </a:r>
                    </a:p>
                  </a:txBody>
                  <a:tcPr/>
                </a:tc>
                <a:tc>
                  <a:txBody>
                    <a:bodyPr/>
                    <a:lstStyle/>
                    <a:p>
                      <a:pPr algn="r"/>
                      <a:r>
                        <a:rPr lang="en-US" sz="2400" dirty="0">
                          <a:latin typeface="Calibri" panose="020F0502020204030204" pitchFamily="34" charset="0"/>
                          <a:cs typeface="Calibri" panose="020F0502020204030204" pitchFamily="34" charset="0"/>
                        </a:rPr>
                        <a:t>1,497,113</a:t>
                      </a:r>
                      <a:endParaRPr lang="en-US"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80842710"/>
                  </a:ext>
                </a:extLst>
              </a:tr>
              <a:tr h="479500">
                <a:tc>
                  <a:txBody>
                    <a:bodyPr/>
                    <a:lstStyle/>
                    <a:p>
                      <a:r>
                        <a:rPr lang="en-US" sz="2400" dirty="0">
                          <a:latin typeface="Calibri" panose="020F0502020204030204" pitchFamily="34" charset="0"/>
                          <a:cs typeface="Calibri" panose="020F0502020204030204" pitchFamily="34" charset="0"/>
                        </a:rPr>
                        <a:t>Non-resident Tuition</a:t>
                      </a:r>
                    </a:p>
                  </a:txBody>
                  <a:tcPr/>
                </a:tc>
                <a:tc>
                  <a:txBody>
                    <a:bodyPr/>
                    <a:lstStyle/>
                    <a:p>
                      <a:pPr algn="r"/>
                      <a:r>
                        <a:rPr lang="en-US" sz="2400" dirty="0">
                          <a:latin typeface="Calibri" panose="020F0502020204030204" pitchFamily="34" charset="0"/>
                          <a:cs typeface="Calibri" panose="020F0502020204030204" pitchFamily="34" charset="0"/>
                        </a:rPr>
                        <a:t>628,323</a:t>
                      </a:r>
                      <a:endParaRPr lang="en-US" sz="2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83794316"/>
                  </a:ext>
                </a:extLst>
              </a:tr>
              <a:tr h="479500">
                <a:tc>
                  <a:txBody>
                    <a:bodyPr/>
                    <a:lstStyle/>
                    <a:p>
                      <a:r>
                        <a:rPr lang="en-US" sz="2400" dirty="0">
                          <a:latin typeface="Calibri" panose="020F0502020204030204" pitchFamily="34" charset="0"/>
                          <a:cs typeface="Calibri" panose="020F0502020204030204" pitchFamily="34" charset="0"/>
                        </a:rPr>
                        <a:t>State On-behalf STRS</a:t>
                      </a:r>
                    </a:p>
                  </a:txBody>
                  <a:tcPr/>
                </a:tc>
                <a:tc>
                  <a:txBody>
                    <a:bodyPr/>
                    <a:lstStyle/>
                    <a:p>
                      <a:pPr algn="r"/>
                      <a:r>
                        <a:rPr lang="en-US" sz="2400" dirty="0">
                          <a:solidFill>
                            <a:schemeClr val="bg1"/>
                          </a:solidFill>
                          <a:latin typeface="Calibri" panose="020F0502020204030204" pitchFamily="34" charset="0"/>
                          <a:cs typeface="Calibri" panose="020F0502020204030204" pitchFamily="34" charset="0"/>
                        </a:rPr>
                        <a:t>609,055</a:t>
                      </a:r>
                    </a:p>
                  </a:txBody>
                  <a:tcPr/>
                </a:tc>
                <a:extLst>
                  <a:ext uri="{0D108BD9-81ED-4DB2-BD59-A6C34878D82A}">
                    <a16:rowId xmlns:a16="http://schemas.microsoft.com/office/drawing/2014/main" val="393280525"/>
                  </a:ext>
                </a:extLst>
              </a:tr>
              <a:tr h="479500">
                <a:tc>
                  <a:txBody>
                    <a:bodyPr/>
                    <a:lstStyle/>
                    <a:p>
                      <a:r>
                        <a:rPr lang="en-US" sz="2400" dirty="0">
                          <a:latin typeface="Calibri" panose="020F0502020204030204" pitchFamily="34" charset="0"/>
                          <a:cs typeface="Calibri" panose="020F0502020204030204" pitchFamily="34" charset="0"/>
                        </a:rPr>
                        <a:t>Student Fees</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-116,802</a:t>
                      </a:r>
                    </a:p>
                  </a:txBody>
                  <a:tcPr/>
                </a:tc>
                <a:extLst>
                  <a:ext uri="{0D108BD9-81ED-4DB2-BD59-A6C34878D82A}">
                    <a16:rowId xmlns:a16="http://schemas.microsoft.com/office/drawing/2014/main" val="1882489503"/>
                  </a:ext>
                </a:extLst>
              </a:tr>
              <a:tr h="479500">
                <a:tc>
                  <a:txBody>
                    <a:bodyPr/>
                    <a:lstStyle/>
                    <a:p>
                      <a:r>
                        <a:rPr lang="en-US" sz="2400" dirty="0">
                          <a:latin typeface="Calibri" panose="020F0502020204030204" pitchFamily="34" charset="0"/>
                          <a:cs typeface="Calibri" panose="020F0502020204030204" pitchFamily="34" charset="0"/>
                        </a:rPr>
                        <a:t>Other State Revenue</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-234,678</a:t>
                      </a:r>
                    </a:p>
                  </a:txBody>
                  <a:tcPr/>
                </a:tc>
                <a:extLst>
                  <a:ext uri="{0D108BD9-81ED-4DB2-BD59-A6C34878D82A}">
                    <a16:rowId xmlns:a16="http://schemas.microsoft.com/office/drawing/2014/main" val="3544004305"/>
                  </a:ext>
                </a:extLst>
              </a:tr>
              <a:tr h="479500">
                <a:tc>
                  <a:txBody>
                    <a:bodyPr/>
                    <a:lstStyle/>
                    <a:p>
                      <a:r>
                        <a:rPr lang="en-US" sz="2400" dirty="0">
                          <a:latin typeface="Calibri" panose="020F0502020204030204" pitchFamily="34" charset="0"/>
                          <a:cs typeface="Calibri" panose="020F0502020204030204" pitchFamily="34" charset="0"/>
                        </a:rPr>
                        <a:t>Lottery</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-437,438</a:t>
                      </a:r>
                    </a:p>
                  </a:txBody>
                  <a:tcPr/>
                </a:tc>
                <a:extLst>
                  <a:ext uri="{0D108BD9-81ED-4DB2-BD59-A6C34878D82A}">
                    <a16:rowId xmlns:a16="http://schemas.microsoft.com/office/drawing/2014/main" val="2127965184"/>
                  </a:ext>
                </a:extLst>
              </a:tr>
              <a:tr h="479500">
                <a:tc>
                  <a:txBody>
                    <a:bodyPr/>
                    <a:lstStyle/>
                    <a:p>
                      <a:r>
                        <a:rPr lang="en-US" sz="2400" dirty="0">
                          <a:latin typeface="Calibri" panose="020F0502020204030204" pitchFamily="34" charset="0"/>
                          <a:cs typeface="Calibri" panose="020F0502020204030204" pitchFamily="34" charset="0"/>
                        </a:rPr>
                        <a:t>Prior Year Adjustment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-1,280,923</a:t>
                      </a:r>
                    </a:p>
                  </a:txBody>
                  <a:tcPr/>
                </a:tc>
                <a:extLst>
                  <a:ext uri="{0D108BD9-81ED-4DB2-BD59-A6C34878D82A}">
                    <a16:rowId xmlns:a16="http://schemas.microsoft.com/office/drawing/2014/main" val="2781315518"/>
                  </a:ext>
                </a:extLst>
              </a:tr>
              <a:tr h="479500">
                <a:tc>
                  <a:txBody>
                    <a:bodyPr/>
                    <a:lstStyle/>
                    <a:p>
                      <a:r>
                        <a:rPr lang="en-US" sz="2400" dirty="0">
                          <a:latin typeface="Calibri" panose="020F0502020204030204" pitchFamily="34" charset="0"/>
                          <a:cs typeface="Calibri" panose="020F0502020204030204" pitchFamily="34" charset="0"/>
                        </a:rPr>
                        <a:t>HEERF Backfill of Lost Revenue and Indirect Cost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-13,068,911</a:t>
                      </a:r>
                    </a:p>
                  </a:txBody>
                  <a:tcPr/>
                </a:tc>
                <a:extLst>
                  <a:ext uri="{0D108BD9-81ED-4DB2-BD59-A6C34878D82A}">
                    <a16:rowId xmlns:a16="http://schemas.microsoft.com/office/drawing/2014/main" val="4025396812"/>
                  </a:ext>
                </a:extLst>
              </a:tr>
              <a:tr h="479500">
                <a:tc>
                  <a:txBody>
                    <a:bodyPr/>
                    <a:lstStyle/>
                    <a:p>
                      <a:r>
                        <a:rPr lang="en-US" sz="2400" dirty="0">
                          <a:latin typeface="Calibri" panose="020F0502020204030204" pitchFamily="34" charset="0"/>
                          <a:cs typeface="Calibri" panose="020F0502020204030204" pitchFamily="34" charset="0"/>
                        </a:rPr>
                        <a:t>Other</a:t>
                      </a:r>
                    </a:p>
                  </a:txBody>
                  <a:tcPr/>
                </a:tc>
                <a:tc>
                  <a:txBody>
                    <a:bodyPr/>
                    <a:lstStyle/>
                    <a:p>
                      <a:pPr algn="r"/>
                      <a:r>
                        <a:rPr lang="en-US" sz="2400" dirty="0">
                          <a:solidFill>
                            <a:schemeClr val="bg1"/>
                          </a:solidFill>
                          <a:latin typeface="Calibri" panose="020F0502020204030204" pitchFamily="34" charset="0"/>
                          <a:cs typeface="Calibri" panose="020F0502020204030204" pitchFamily="34" charset="0"/>
                        </a:rPr>
                        <a:t>13,021</a:t>
                      </a:r>
                    </a:p>
                  </a:txBody>
                  <a:tcPr/>
                </a:tc>
                <a:extLst>
                  <a:ext uri="{0D108BD9-81ED-4DB2-BD59-A6C34878D82A}">
                    <a16:rowId xmlns:a16="http://schemas.microsoft.com/office/drawing/2014/main" val="3002795088"/>
                  </a:ext>
                </a:extLst>
              </a:tr>
              <a:tr h="592536">
                <a:tc>
                  <a:txBody>
                    <a:bodyPr/>
                    <a:lstStyle/>
                    <a:p>
                      <a:r>
                        <a:rPr lang="en-US" sz="2400" dirty="0">
                          <a:latin typeface="Calibri" panose="020F0502020204030204" pitchFamily="34" charset="0"/>
                          <a:cs typeface="Calibri" panose="020F0502020204030204" pitchFamily="34" charset="0"/>
                        </a:rPr>
                        <a:t>2022-2023 Tentative Budget Revenue Projection</a:t>
                      </a:r>
                    </a:p>
                  </a:txBody>
                  <a:tcPr/>
                </a:tc>
                <a:tc>
                  <a:txBody>
                    <a:bodyPr/>
                    <a:lstStyle/>
                    <a:p>
                      <a:pPr algn="r"/>
                      <a:r>
                        <a:rPr lang="en-US" sz="2400" dirty="0">
                          <a:latin typeface="Calibri" panose="020F0502020204030204" pitchFamily="34" charset="0"/>
                          <a:cs typeface="Calibri" panose="020F0502020204030204" pitchFamily="34" charset="0"/>
                        </a:rPr>
                        <a:t>$196,200,035</a:t>
                      </a:r>
                    </a:p>
                  </a:txBody>
                  <a:tcPr/>
                </a:tc>
                <a:extLst>
                  <a:ext uri="{0D108BD9-81ED-4DB2-BD59-A6C34878D82A}">
                    <a16:rowId xmlns:a16="http://schemas.microsoft.com/office/drawing/2014/main" val="944017542"/>
                  </a:ext>
                </a:extLst>
              </a:tr>
            </a:tbl>
          </a:graphicData>
        </a:graphic>
      </p:graphicFrame>
      <p:sp>
        <p:nvSpPr>
          <p:cNvPr id="5" name="TextBox 4">
            <a:extLst>
              <a:ext uri="{FF2B5EF4-FFF2-40B4-BE49-F238E27FC236}">
                <a16:creationId xmlns:a16="http://schemas.microsoft.com/office/drawing/2014/main" id="{0D1A17BA-44F3-4C6E-AD90-05C9C27C6B3D}"/>
              </a:ext>
            </a:extLst>
          </p:cNvPr>
          <p:cNvSpPr txBox="1"/>
          <p:nvPr/>
        </p:nvSpPr>
        <p:spPr>
          <a:xfrm>
            <a:off x="4722812" y="3353330"/>
            <a:ext cx="4648200" cy="1077218"/>
          </a:xfrm>
          <a:prstGeom prst="rect">
            <a:avLst/>
          </a:prstGeom>
          <a:solidFill>
            <a:schemeClr val="tx1"/>
          </a:solidFill>
          <a:ln w="47625">
            <a:solidFill>
              <a:schemeClr val="accent1">
                <a:lumMod val="75000"/>
              </a:schemeClr>
            </a:solidFill>
          </a:ln>
        </p:spPr>
        <p:txBody>
          <a:bodyPr wrap="square" rtlCol="0">
            <a:spAutoFit/>
          </a:bodyPr>
          <a:lstStyle/>
          <a:p>
            <a:pPr algn="ctr"/>
            <a:r>
              <a:rPr lang="en-US" sz="3200" dirty="0">
                <a:solidFill>
                  <a:srgbClr val="FF0000"/>
                </a:solidFill>
                <a:latin typeface="Calibri" panose="020F0502020204030204" pitchFamily="34" charset="0"/>
                <a:cs typeface="Calibri" panose="020F0502020204030204" pitchFamily="34" charset="0"/>
              </a:rPr>
              <a:t>Decrease</a:t>
            </a:r>
            <a:r>
              <a:rPr lang="en-US" sz="3200" dirty="0">
                <a:latin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cs typeface="Calibri" panose="020F0502020204030204" pitchFamily="34" charset="0"/>
              </a:rPr>
              <a:t>in revenue of </a:t>
            </a:r>
          </a:p>
          <a:p>
            <a:pPr algn="ctr"/>
            <a:r>
              <a:rPr lang="en-US" sz="3200" dirty="0">
                <a:solidFill>
                  <a:srgbClr val="FF0000"/>
                </a:solidFill>
                <a:latin typeface="Calibri" panose="020F0502020204030204" pitchFamily="34" charset="0"/>
                <a:cs typeface="Calibri" panose="020F0502020204030204" pitchFamily="34" charset="0"/>
              </a:rPr>
              <a:t>&lt;$2,893,970&gt; or &lt;1.45%&gt;</a:t>
            </a:r>
          </a:p>
        </p:txBody>
      </p:sp>
      <p:sp>
        <p:nvSpPr>
          <p:cNvPr id="3" name="Rectangle: Rounded Corners 2">
            <a:extLst>
              <a:ext uri="{FF2B5EF4-FFF2-40B4-BE49-F238E27FC236}">
                <a16:creationId xmlns:a16="http://schemas.microsoft.com/office/drawing/2014/main" id="{5FDD9A9B-6425-4582-A2D2-FCA3D849AEB1}"/>
              </a:ext>
            </a:extLst>
          </p:cNvPr>
          <p:cNvSpPr/>
          <p:nvPr/>
        </p:nvSpPr>
        <p:spPr>
          <a:xfrm>
            <a:off x="0" y="1044034"/>
            <a:ext cx="12188824" cy="446016"/>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1FD5A36-60E6-4227-8F06-9892F582F8C6}"/>
              </a:ext>
            </a:extLst>
          </p:cNvPr>
          <p:cNvSpPr/>
          <p:nvPr/>
        </p:nvSpPr>
        <p:spPr>
          <a:xfrm>
            <a:off x="-1" y="6326255"/>
            <a:ext cx="12188825" cy="533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74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xit" presetSubtype="1" fill="hold" grpId="1" nodeType="clickEffect">
                                  <p:stCondLst>
                                    <p:cond delay="0"/>
                                  </p:stCondLst>
                                  <p:childTnLst>
                                    <p:animEffect transition="out" filter="wheel(1)">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3" grpId="1"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30AAFBF1-8F33-40A2-907D-7153C0ADCE75}"/>
              </a:ext>
            </a:extLst>
          </p:cNvPr>
          <p:cNvGraphicFramePr>
            <a:graphicFrameLocks noGrp="1"/>
          </p:cNvGraphicFramePr>
          <p:nvPr>
            <p:extLst>
              <p:ext uri="{D42A27DB-BD31-4B8C-83A1-F6EECF244321}">
                <p14:modId xmlns:p14="http://schemas.microsoft.com/office/powerpoint/2010/main" val="353135089"/>
              </p:ext>
            </p:extLst>
          </p:nvPr>
        </p:nvGraphicFramePr>
        <p:xfrm>
          <a:off x="1" y="0"/>
          <a:ext cx="12188824" cy="6858007"/>
        </p:xfrm>
        <a:graphic>
          <a:graphicData uri="http://schemas.openxmlformats.org/drawingml/2006/table">
            <a:tbl>
              <a:tblPr firstRow="1" bandRow="1">
                <a:tableStyleId>{93296810-A885-4BE3-A3E7-6D5BEEA58F35}</a:tableStyleId>
              </a:tblPr>
              <a:tblGrid>
                <a:gridCol w="10103633">
                  <a:extLst>
                    <a:ext uri="{9D8B030D-6E8A-4147-A177-3AD203B41FA5}">
                      <a16:colId xmlns:a16="http://schemas.microsoft.com/office/drawing/2014/main" val="1299578271"/>
                    </a:ext>
                  </a:extLst>
                </a:gridCol>
                <a:gridCol w="2085191">
                  <a:extLst>
                    <a:ext uri="{9D8B030D-6E8A-4147-A177-3AD203B41FA5}">
                      <a16:colId xmlns:a16="http://schemas.microsoft.com/office/drawing/2014/main" val="1751039277"/>
                    </a:ext>
                  </a:extLst>
                </a:gridCol>
              </a:tblGrid>
              <a:tr h="769435">
                <a:tc gridSpan="2">
                  <a:txBody>
                    <a:bodyPr/>
                    <a:lstStyle/>
                    <a:p>
                      <a:pPr algn="ctr"/>
                      <a:r>
                        <a:rPr lang="en-US" sz="2000" dirty="0">
                          <a:latin typeface="Calibri" panose="020F0502020204030204" pitchFamily="34" charset="0"/>
                          <a:cs typeface="Calibri" panose="020F0502020204030204" pitchFamily="34" charset="0"/>
                        </a:rPr>
                        <a:t>Projected Changes in Expenditures</a:t>
                      </a:r>
                    </a:p>
                    <a:p>
                      <a:pPr algn="ctr"/>
                      <a:r>
                        <a:rPr lang="en-US" sz="2000" dirty="0">
                          <a:latin typeface="Calibri" panose="020F0502020204030204" pitchFamily="34" charset="0"/>
                          <a:cs typeface="Calibri" panose="020F0502020204030204" pitchFamily="34" charset="0"/>
                        </a:rPr>
                        <a:t>2021-2022 Projection to Tentative Budget</a:t>
                      </a:r>
                    </a:p>
                  </a:txBody>
                  <a:tcPr/>
                </a:tc>
                <a:tc hMerge="1">
                  <a:txBody>
                    <a:bodyPr/>
                    <a:lstStyle/>
                    <a:p>
                      <a:endParaRPr lang="en-US" dirty="0"/>
                    </a:p>
                  </a:txBody>
                  <a:tcPr/>
                </a:tc>
                <a:extLst>
                  <a:ext uri="{0D108BD9-81ED-4DB2-BD59-A6C34878D82A}">
                    <a16:rowId xmlns:a16="http://schemas.microsoft.com/office/drawing/2014/main" val="2758238704"/>
                  </a:ext>
                </a:extLst>
              </a:tr>
              <a:tr h="434898">
                <a:tc>
                  <a:txBody>
                    <a:bodyPr/>
                    <a:lstStyle/>
                    <a:p>
                      <a:r>
                        <a:rPr lang="en-US" sz="2000" dirty="0">
                          <a:latin typeface="Calibri" panose="020F0502020204030204" pitchFamily="34" charset="0"/>
                          <a:cs typeface="Calibri" panose="020F0502020204030204" pitchFamily="34" charset="0"/>
                        </a:rPr>
                        <a:t>2021-2022 Projected</a:t>
                      </a:r>
                    </a:p>
                  </a:txBody>
                  <a:tcPr/>
                </a:tc>
                <a:tc>
                  <a:txBody>
                    <a:bodyPr/>
                    <a:lstStyle/>
                    <a:p>
                      <a:pPr algn="r"/>
                      <a:r>
                        <a:rPr lang="en-US" sz="2000" dirty="0">
                          <a:latin typeface="Calibri" panose="020F0502020204030204" pitchFamily="34" charset="0"/>
                          <a:cs typeface="Calibri" panose="020F0502020204030204" pitchFamily="34" charset="0"/>
                        </a:rPr>
                        <a:t>$194,470,040</a:t>
                      </a:r>
                    </a:p>
                  </a:txBody>
                  <a:tcPr/>
                </a:tc>
                <a:extLst>
                  <a:ext uri="{0D108BD9-81ED-4DB2-BD59-A6C34878D82A}">
                    <a16:rowId xmlns:a16="http://schemas.microsoft.com/office/drawing/2014/main" val="3705007065"/>
                  </a:ext>
                </a:extLst>
              </a:tr>
              <a:tr h="434898">
                <a:tc>
                  <a:txBody>
                    <a:bodyPr/>
                    <a:lstStyle/>
                    <a:p>
                      <a:r>
                        <a:rPr lang="en-US" sz="2000" dirty="0">
                          <a:latin typeface="Calibri" panose="020F0502020204030204" pitchFamily="34" charset="0"/>
                          <a:cs typeface="Calibri" panose="020F0502020204030204" pitchFamily="34" charset="0"/>
                        </a:rPr>
                        <a:t>Employment and Retirement Benefits</a:t>
                      </a:r>
                    </a:p>
                  </a:txBody>
                  <a:tcPr/>
                </a:tc>
                <a:tc>
                  <a:txBody>
                    <a:bodyPr/>
                    <a:lstStyle/>
                    <a:p>
                      <a:pPr algn="r"/>
                      <a:r>
                        <a:rPr lang="en-US" sz="2000" dirty="0">
                          <a:solidFill>
                            <a:srgbClr val="FF0000"/>
                          </a:solidFill>
                          <a:latin typeface="Calibri" panose="020F0502020204030204" pitchFamily="34" charset="0"/>
                          <a:cs typeface="Calibri" panose="020F0502020204030204" pitchFamily="34" charset="0"/>
                        </a:rPr>
                        <a:t>1,733,721</a:t>
                      </a:r>
                    </a:p>
                  </a:txBody>
                  <a:tcPr/>
                </a:tc>
                <a:extLst>
                  <a:ext uri="{0D108BD9-81ED-4DB2-BD59-A6C34878D82A}">
                    <a16:rowId xmlns:a16="http://schemas.microsoft.com/office/drawing/2014/main" val="2592150901"/>
                  </a:ext>
                </a:extLst>
              </a:tr>
              <a:tr h="434898">
                <a:tc>
                  <a:txBody>
                    <a:bodyPr/>
                    <a:lstStyle/>
                    <a:p>
                      <a:r>
                        <a:rPr lang="en-US" sz="2000" dirty="0">
                          <a:latin typeface="Calibri" panose="020F0502020204030204" pitchFamily="34" charset="0"/>
                          <a:cs typeface="Calibri" panose="020F0502020204030204" pitchFamily="34" charset="0"/>
                        </a:rPr>
                        <a:t>Full Year Effect of Hiring and Terminations</a:t>
                      </a:r>
                    </a:p>
                  </a:txBody>
                  <a:tcPr/>
                </a:tc>
                <a:tc>
                  <a:txBody>
                    <a:bodyPr/>
                    <a:lstStyle/>
                    <a:p>
                      <a:pPr algn="r"/>
                      <a:r>
                        <a:rPr lang="en-US" sz="2000" dirty="0">
                          <a:solidFill>
                            <a:srgbClr val="FF0000"/>
                          </a:solidFill>
                          <a:latin typeface="Calibri" panose="020F0502020204030204" pitchFamily="34" charset="0"/>
                          <a:cs typeface="Calibri" panose="020F0502020204030204" pitchFamily="34" charset="0"/>
                        </a:rPr>
                        <a:t>1,352,234</a:t>
                      </a:r>
                    </a:p>
                  </a:txBody>
                  <a:tcPr/>
                </a:tc>
                <a:extLst>
                  <a:ext uri="{0D108BD9-81ED-4DB2-BD59-A6C34878D82A}">
                    <a16:rowId xmlns:a16="http://schemas.microsoft.com/office/drawing/2014/main" val="3580842710"/>
                  </a:ext>
                </a:extLst>
              </a:tr>
              <a:tr h="434898">
                <a:tc>
                  <a:txBody>
                    <a:bodyPr/>
                    <a:lstStyle/>
                    <a:p>
                      <a:r>
                        <a:rPr lang="en-US" sz="2000" dirty="0">
                          <a:latin typeface="Calibri" panose="020F0502020204030204" pitchFamily="34" charset="0"/>
                          <a:cs typeface="Calibri" panose="020F0502020204030204" pitchFamily="34" charset="0"/>
                        </a:rPr>
                        <a:t>Step, Column and Longevity</a:t>
                      </a:r>
                    </a:p>
                  </a:txBody>
                  <a:tcPr/>
                </a:tc>
                <a:tc>
                  <a:txBody>
                    <a:bodyPr/>
                    <a:lstStyle/>
                    <a:p>
                      <a:pPr algn="r"/>
                      <a:r>
                        <a:rPr lang="en-US" sz="2000" dirty="0">
                          <a:solidFill>
                            <a:srgbClr val="FF0000"/>
                          </a:solidFill>
                          <a:latin typeface="Calibri" panose="020F0502020204030204" pitchFamily="34" charset="0"/>
                          <a:cs typeface="Calibri" panose="020F0502020204030204" pitchFamily="34" charset="0"/>
                        </a:rPr>
                        <a:t>1,025,651</a:t>
                      </a:r>
                    </a:p>
                  </a:txBody>
                  <a:tcPr/>
                </a:tc>
                <a:extLst>
                  <a:ext uri="{0D108BD9-81ED-4DB2-BD59-A6C34878D82A}">
                    <a16:rowId xmlns:a16="http://schemas.microsoft.com/office/drawing/2014/main" val="2168590775"/>
                  </a:ext>
                </a:extLst>
              </a:tr>
              <a:tr h="434898">
                <a:tc>
                  <a:txBody>
                    <a:bodyPr/>
                    <a:lstStyle/>
                    <a:p>
                      <a:r>
                        <a:rPr lang="en-US" sz="2000" dirty="0">
                          <a:latin typeface="Calibri" panose="020F0502020204030204" pitchFamily="34" charset="0"/>
                          <a:cs typeface="Calibri" panose="020F0502020204030204" pitchFamily="34" charset="0"/>
                        </a:rPr>
                        <a:t>Health and Welfare – Current and Retiree</a:t>
                      </a:r>
                    </a:p>
                  </a:txBody>
                  <a:tcPr/>
                </a:tc>
                <a:tc>
                  <a:txBody>
                    <a:bodyPr/>
                    <a:lstStyle/>
                    <a:p>
                      <a:pPr algn="r"/>
                      <a:r>
                        <a:rPr lang="en-US" sz="2000" dirty="0">
                          <a:solidFill>
                            <a:srgbClr val="FF0000"/>
                          </a:solidFill>
                          <a:latin typeface="Calibri" panose="020F0502020204030204" pitchFamily="34" charset="0"/>
                          <a:cs typeface="Calibri" panose="020F0502020204030204" pitchFamily="34" charset="0"/>
                        </a:rPr>
                        <a:t>964,743</a:t>
                      </a:r>
                    </a:p>
                  </a:txBody>
                  <a:tcPr/>
                </a:tc>
                <a:extLst>
                  <a:ext uri="{0D108BD9-81ED-4DB2-BD59-A6C34878D82A}">
                    <a16:rowId xmlns:a16="http://schemas.microsoft.com/office/drawing/2014/main" val="5527928"/>
                  </a:ext>
                </a:extLst>
              </a:tr>
              <a:tr h="434898">
                <a:tc>
                  <a:txBody>
                    <a:bodyPr/>
                    <a:lstStyle/>
                    <a:p>
                      <a:r>
                        <a:rPr lang="en-US" sz="2000" dirty="0">
                          <a:latin typeface="Calibri" panose="020F0502020204030204" pitchFamily="34" charset="0"/>
                          <a:cs typeface="Calibri" panose="020F0502020204030204" pitchFamily="34" charset="0"/>
                        </a:rPr>
                        <a:t>Vacancy List</a:t>
                      </a:r>
                    </a:p>
                  </a:txBody>
                  <a:tcPr/>
                </a:tc>
                <a:tc>
                  <a:txBody>
                    <a:bodyPr/>
                    <a:lstStyle/>
                    <a:p>
                      <a:pPr algn="r"/>
                      <a:r>
                        <a:rPr lang="en-US" sz="2000" dirty="0">
                          <a:solidFill>
                            <a:srgbClr val="FF0000"/>
                          </a:solidFill>
                          <a:latin typeface="Calibri" panose="020F0502020204030204" pitchFamily="34" charset="0"/>
                          <a:cs typeface="Calibri" panose="020F0502020204030204" pitchFamily="34" charset="0"/>
                        </a:rPr>
                        <a:t>863,462</a:t>
                      </a:r>
                    </a:p>
                  </a:txBody>
                  <a:tcPr/>
                </a:tc>
                <a:extLst>
                  <a:ext uri="{0D108BD9-81ED-4DB2-BD59-A6C34878D82A}">
                    <a16:rowId xmlns:a16="http://schemas.microsoft.com/office/drawing/2014/main" val="641366716"/>
                  </a:ext>
                </a:extLst>
              </a:tr>
              <a:tr h="434898">
                <a:tc>
                  <a:txBody>
                    <a:bodyPr/>
                    <a:lstStyle/>
                    <a:p>
                      <a:r>
                        <a:rPr lang="en-US" sz="2000" dirty="0">
                          <a:latin typeface="Calibri" panose="020F0502020204030204" pitchFamily="34" charset="0"/>
                          <a:cs typeface="Calibri" panose="020F0502020204030204" pitchFamily="34" charset="0"/>
                        </a:rPr>
                        <a:t>Supplies and Contracts</a:t>
                      </a:r>
                    </a:p>
                  </a:txBody>
                  <a:tcPr/>
                </a:tc>
                <a:tc>
                  <a:txBody>
                    <a:bodyPr/>
                    <a:lstStyle/>
                    <a:p>
                      <a:pPr algn="r"/>
                      <a:r>
                        <a:rPr lang="en-US" sz="2000" dirty="0">
                          <a:solidFill>
                            <a:srgbClr val="FF0000"/>
                          </a:solidFill>
                          <a:latin typeface="Calibri" panose="020F0502020204030204" pitchFamily="34" charset="0"/>
                          <a:cs typeface="Calibri" panose="020F0502020204030204" pitchFamily="34" charset="0"/>
                        </a:rPr>
                        <a:t>750,484</a:t>
                      </a:r>
                    </a:p>
                  </a:txBody>
                  <a:tcPr/>
                </a:tc>
                <a:extLst>
                  <a:ext uri="{0D108BD9-81ED-4DB2-BD59-A6C34878D82A}">
                    <a16:rowId xmlns:a16="http://schemas.microsoft.com/office/drawing/2014/main" val="1922845629"/>
                  </a:ext>
                </a:extLst>
              </a:tr>
              <a:tr h="434898">
                <a:tc>
                  <a:txBody>
                    <a:bodyPr/>
                    <a:lstStyle/>
                    <a:p>
                      <a:r>
                        <a:rPr lang="en-US" sz="2000" dirty="0">
                          <a:latin typeface="Calibri" panose="020F0502020204030204" pitchFamily="34" charset="0"/>
                          <a:cs typeface="Calibri" panose="020F0502020204030204" pitchFamily="34" charset="0"/>
                        </a:rPr>
                        <a:t>State On-behalf STRS</a:t>
                      </a:r>
                    </a:p>
                  </a:txBody>
                  <a:tcPr/>
                </a:tc>
                <a:tc>
                  <a:txBody>
                    <a:bodyPr/>
                    <a:lstStyle/>
                    <a:p>
                      <a:pPr algn="r"/>
                      <a:r>
                        <a:rPr lang="en-US" sz="2000" dirty="0">
                          <a:solidFill>
                            <a:srgbClr val="FF0000"/>
                          </a:solidFill>
                          <a:latin typeface="Calibri" panose="020F0502020204030204" pitchFamily="34" charset="0"/>
                          <a:cs typeface="Calibri" panose="020F0502020204030204" pitchFamily="34" charset="0"/>
                        </a:rPr>
                        <a:t>609,055</a:t>
                      </a:r>
                    </a:p>
                  </a:txBody>
                  <a:tcPr/>
                </a:tc>
                <a:extLst>
                  <a:ext uri="{0D108BD9-81ED-4DB2-BD59-A6C34878D82A}">
                    <a16:rowId xmlns:a16="http://schemas.microsoft.com/office/drawing/2014/main" val="3448302810"/>
                  </a:ext>
                </a:extLst>
              </a:tr>
              <a:tr h="434898">
                <a:tc>
                  <a:txBody>
                    <a:bodyPr/>
                    <a:lstStyle/>
                    <a:p>
                      <a:r>
                        <a:rPr lang="en-US" sz="2000" dirty="0">
                          <a:latin typeface="Calibri" panose="020F0502020204030204" pitchFamily="34" charset="0"/>
                          <a:cs typeface="Calibri" panose="020F0502020204030204" pitchFamily="34" charset="0"/>
                        </a:rPr>
                        <a:t>Utilities</a:t>
                      </a:r>
                    </a:p>
                  </a:txBody>
                  <a:tcPr/>
                </a:tc>
                <a:tc>
                  <a:txBody>
                    <a:bodyPr/>
                    <a:lstStyle/>
                    <a:p>
                      <a:pPr algn="r"/>
                      <a:r>
                        <a:rPr lang="en-US" sz="2000" dirty="0">
                          <a:solidFill>
                            <a:srgbClr val="FF0000"/>
                          </a:solidFill>
                          <a:latin typeface="Calibri" panose="020F0502020204030204" pitchFamily="34" charset="0"/>
                          <a:cs typeface="Calibri" panose="020F0502020204030204" pitchFamily="34" charset="0"/>
                        </a:rPr>
                        <a:t>223,044</a:t>
                      </a:r>
                    </a:p>
                  </a:txBody>
                  <a:tcPr/>
                </a:tc>
                <a:extLst>
                  <a:ext uri="{0D108BD9-81ED-4DB2-BD59-A6C34878D82A}">
                    <a16:rowId xmlns:a16="http://schemas.microsoft.com/office/drawing/2014/main" val="2805952351"/>
                  </a:ext>
                </a:extLst>
              </a:tr>
              <a:tr h="434898">
                <a:tc>
                  <a:txBody>
                    <a:bodyPr/>
                    <a:lstStyle/>
                    <a:p>
                      <a:r>
                        <a:rPr lang="en-US" sz="2000" dirty="0">
                          <a:latin typeface="Calibri" panose="020F0502020204030204" pitchFamily="34" charset="0"/>
                          <a:cs typeface="Calibri" panose="020F0502020204030204" pitchFamily="34" charset="0"/>
                        </a:rPr>
                        <a:t>End of 2017 Supplemental Retirement Plan Payments</a:t>
                      </a:r>
                    </a:p>
                  </a:txBody>
                  <a:tcPr/>
                </a:tc>
                <a:tc>
                  <a:txBody>
                    <a:bodyPr/>
                    <a:lstStyle/>
                    <a:p>
                      <a:pPr algn="r"/>
                      <a:r>
                        <a:rPr lang="en-US" sz="2000" dirty="0">
                          <a:solidFill>
                            <a:schemeClr val="bg1"/>
                          </a:solidFill>
                          <a:latin typeface="Calibri" panose="020F0502020204030204" pitchFamily="34" charset="0"/>
                          <a:cs typeface="Calibri" panose="020F0502020204030204" pitchFamily="34" charset="0"/>
                        </a:rPr>
                        <a:t>-1,298,771</a:t>
                      </a:r>
                    </a:p>
                  </a:txBody>
                  <a:tcPr/>
                </a:tc>
                <a:extLst>
                  <a:ext uri="{0D108BD9-81ED-4DB2-BD59-A6C34878D82A}">
                    <a16:rowId xmlns:a16="http://schemas.microsoft.com/office/drawing/2014/main" val="93041577"/>
                  </a:ext>
                </a:extLst>
              </a:tr>
              <a:tr h="434898">
                <a:tc>
                  <a:txBody>
                    <a:bodyPr/>
                    <a:lstStyle/>
                    <a:p>
                      <a:r>
                        <a:rPr lang="en-US" sz="2000" dirty="0">
                          <a:latin typeface="Calibri" panose="020F0502020204030204" pitchFamily="34" charset="0"/>
                          <a:cs typeface="Calibri" panose="020F0502020204030204" pitchFamily="34" charset="0"/>
                        </a:rPr>
                        <a:t>Non-repeat of Retroactive and One-time Salary Payments </a:t>
                      </a:r>
                      <a:r>
                        <a:rPr lang="en-US" sz="1400" dirty="0">
                          <a:latin typeface="Calibri" panose="020F0502020204030204" pitchFamily="34" charset="0"/>
                          <a:cs typeface="Calibri" panose="020F0502020204030204" pitchFamily="34" charset="0"/>
                        </a:rPr>
                        <a:t>(CSEA, Unrepresented, SMCPOA)</a:t>
                      </a:r>
                      <a:endParaRPr lang="en-US" sz="2000" dirty="0">
                        <a:latin typeface="Calibri" panose="020F0502020204030204" pitchFamily="34" charset="0"/>
                        <a:cs typeface="Calibri" panose="020F0502020204030204" pitchFamily="34" charset="0"/>
                      </a:endParaRPr>
                    </a:p>
                  </a:txBody>
                  <a:tcPr/>
                </a:tc>
                <a:tc>
                  <a:txBody>
                    <a:bodyPr/>
                    <a:lstStyle/>
                    <a:p>
                      <a:pPr algn="r"/>
                      <a:r>
                        <a:rPr lang="en-US" sz="2000" dirty="0">
                          <a:solidFill>
                            <a:schemeClr val="bg1"/>
                          </a:solidFill>
                          <a:latin typeface="Calibri" panose="020F0502020204030204" pitchFamily="34" charset="0"/>
                          <a:cs typeface="Calibri" panose="020F0502020204030204" pitchFamily="34" charset="0"/>
                        </a:rPr>
                        <a:t>-2,252,000</a:t>
                      </a:r>
                    </a:p>
                  </a:txBody>
                  <a:tcPr/>
                </a:tc>
                <a:extLst>
                  <a:ext uri="{0D108BD9-81ED-4DB2-BD59-A6C34878D82A}">
                    <a16:rowId xmlns:a16="http://schemas.microsoft.com/office/drawing/2014/main" val="2988340284"/>
                  </a:ext>
                </a:extLst>
              </a:tr>
              <a:tr h="434898">
                <a:tc>
                  <a:txBody>
                    <a:bodyPr/>
                    <a:lstStyle/>
                    <a:p>
                      <a:r>
                        <a:rPr lang="en-US" sz="2000" dirty="0">
                          <a:latin typeface="Calibri" panose="020F0502020204030204" pitchFamily="34" charset="0"/>
                          <a:cs typeface="Calibri" panose="020F0502020204030204" pitchFamily="34" charset="0"/>
                        </a:rPr>
                        <a:t>Reduction in Hourly Instruction and Non-instruction</a:t>
                      </a:r>
                    </a:p>
                  </a:txBody>
                  <a:tcPr/>
                </a:tc>
                <a:tc>
                  <a:txBody>
                    <a:bodyPr/>
                    <a:lstStyle/>
                    <a:p>
                      <a:pPr algn="r"/>
                      <a:r>
                        <a:rPr lang="en-US" sz="2000" dirty="0">
                          <a:solidFill>
                            <a:schemeClr val="bg1"/>
                          </a:solidFill>
                          <a:latin typeface="Calibri" panose="020F0502020204030204" pitchFamily="34" charset="0"/>
                          <a:cs typeface="Calibri" panose="020F0502020204030204" pitchFamily="34" charset="0"/>
                        </a:rPr>
                        <a:t>-3,361,696</a:t>
                      </a:r>
                    </a:p>
                  </a:txBody>
                  <a:tcPr/>
                </a:tc>
                <a:extLst>
                  <a:ext uri="{0D108BD9-81ED-4DB2-BD59-A6C34878D82A}">
                    <a16:rowId xmlns:a16="http://schemas.microsoft.com/office/drawing/2014/main" val="687905138"/>
                  </a:ext>
                </a:extLst>
              </a:tr>
              <a:tr h="434898">
                <a:tc>
                  <a:txBody>
                    <a:bodyPr/>
                    <a:lstStyle/>
                    <a:p>
                      <a:r>
                        <a:rPr lang="en-US" sz="2000" dirty="0">
                          <a:latin typeface="Calibri" panose="020F0502020204030204" pitchFamily="34" charset="0"/>
                          <a:cs typeface="Calibri" panose="020F0502020204030204" pitchFamily="34" charset="0"/>
                        </a:rPr>
                        <a:t>Other</a:t>
                      </a:r>
                    </a:p>
                  </a:txBody>
                  <a:tcPr/>
                </a:tc>
                <a:tc>
                  <a:txBody>
                    <a:bodyPr/>
                    <a:lstStyle/>
                    <a:p>
                      <a:pPr algn="r"/>
                      <a:r>
                        <a:rPr lang="en-US" sz="2000" dirty="0">
                          <a:solidFill>
                            <a:srgbClr val="FF0000"/>
                          </a:solidFill>
                          <a:latin typeface="Calibri" panose="020F0502020204030204" pitchFamily="34" charset="0"/>
                          <a:cs typeface="Calibri" panose="020F0502020204030204" pitchFamily="34" charset="0"/>
                        </a:rPr>
                        <a:t>53,746</a:t>
                      </a:r>
                    </a:p>
                  </a:txBody>
                  <a:tcPr/>
                </a:tc>
                <a:extLst>
                  <a:ext uri="{0D108BD9-81ED-4DB2-BD59-A6C34878D82A}">
                    <a16:rowId xmlns:a16="http://schemas.microsoft.com/office/drawing/2014/main" val="449992096"/>
                  </a:ext>
                </a:extLst>
              </a:tr>
              <a:tr h="434898">
                <a:tc>
                  <a:txBody>
                    <a:bodyPr/>
                    <a:lstStyle/>
                    <a:p>
                      <a:r>
                        <a:rPr lang="en-US" sz="2000" dirty="0">
                          <a:latin typeface="Calibri" panose="020F0502020204030204" pitchFamily="34" charset="0"/>
                          <a:cs typeface="Calibri" panose="020F0502020204030204" pitchFamily="34" charset="0"/>
                        </a:rPr>
                        <a:t>2022-2023 Tentative Budget Expenditure Projection</a:t>
                      </a:r>
                    </a:p>
                  </a:txBody>
                  <a:tcPr/>
                </a:tc>
                <a:tc>
                  <a:txBody>
                    <a:bodyPr/>
                    <a:lstStyle/>
                    <a:p>
                      <a:pPr algn="r"/>
                      <a:r>
                        <a:rPr lang="en-US" sz="2000" dirty="0">
                          <a:latin typeface="Calibri" panose="020F0502020204030204" pitchFamily="34" charset="0"/>
                          <a:cs typeface="Calibri" panose="020F0502020204030204" pitchFamily="34" charset="0"/>
                        </a:rPr>
                        <a:t>$195,133,714</a:t>
                      </a:r>
                    </a:p>
                  </a:txBody>
                  <a:tcPr/>
                </a:tc>
                <a:extLst>
                  <a:ext uri="{0D108BD9-81ED-4DB2-BD59-A6C34878D82A}">
                    <a16:rowId xmlns:a16="http://schemas.microsoft.com/office/drawing/2014/main" val="944017542"/>
                  </a:ext>
                </a:extLst>
              </a:tr>
            </a:tbl>
          </a:graphicData>
        </a:graphic>
      </p:graphicFrame>
      <p:sp>
        <p:nvSpPr>
          <p:cNvPr id="5" name="TextBox 4">
            <a:extLst>
              <a:ext uri="{FF2B5EF4-FFF2-40B4-BE49-F238E27FC236}">
                <a16:creationId xmlns:a16="http://schemas.microsoft.com/office/drawing/2014/main" id="{0D1A17BA-44F3-4C6E-AD90-05C9C27C6B3D}"/>
              </a:ext>
            </a:extLst>
          </p:cNvPr>
          <p:cNvSpPr txBox="1"/>
          <p:nvPr/>
        </p:nvSpPr>
        <p:spPr>
          <a:xfrm>
            <a:off x="4418012" y="2890391"/>
            <a:ext cx="4953000" cy="1077218"/>
          </a:xfrm>
          <a:prstGeom prst="rect">
            <a:avLst/>
          </a:prstGeom>
          <a:solidFill>
            <a:schemeClr val="tx1"/>
          </a:solidFill>
          <a:ln w="9525">
            <a:solidFill>
              <a:schemeClr val="accent1">
                <a:lumMod val="75000"/>
              </a:schemeClr>
            </a:solidFill>
          </a:ln>
        </p:spPr>
        <p:txBody>
          <a:bodyPr wrap="square" rtlCol="0">
            <a:spAutoFit/>
          </a:bodyPr>
          <a:lstStyle/>
          <a:p>
            <a:pPr algn="ctr"/>
            <a:r>
              <a:rPr lang="en-US" sz="3200" dirty="0">
                <a:solidFill>
                  <a:srgbClr val="FF0000"/>
                </a:solidFill>
              </a:rPr>
              <a:t>Increase</a:t>
            </a:r>
            <a:r>
              <a:rPr lang="en-US" sz="3200" dirty="0"/>
              <a:t> </a:t>
            </a:r>
            <a:r>
              <a:rPr lang="en-US" sz="3200" dirty="0">
                <a:solidFill>
                  <a:schemeClr val="bg1"/>
                </a:solidFill>
              </a:rPr>
              <a:t>in expenditures of </a:t>
            </a:r>
          </a:p>
          <a:p>
            <a:pPr algn="ctr"/>
            <a:r>
              <a:rPr lang="en-US" sz="3200" dirty="0">
                <a:solidFill>
                  <a:srgbClr val="FF0000"/>
                </a:solidFill>
                <a:latin typeface="Calibri" panose="020F0502020204030204" pitchFamily="34" charset="0"/>
                <a:cs typeface="Calibri" panose="020F0502020204030204" pitchFamily="34" charset="0"/>
              </a:rPr>
              <a:t>$663,674</a:t>
            </a:r>
            <a:r>
              <a:rPr lang="en-US" sz="3200" dirty="0">
                <a:solidFill>
                  <a:srgbClr val="92D050"/>
                </a:solidFill>
                <a:latin typeface="Calibri" panose="020F0502020204030204" pitchFamily="34" charset="0"/>
                <a:cs typeface="Calibri" panose="020F0502020204030204" pitchFamily="34" charset="0"/>
              </a:rPr>
              <a:t> </a:t>
            </a:r>
            <a:r>
              <a:rPr lang="en-US" sz="3200" dirty="0">
                <a:solidFill>
                  <a:schemeClr val="bg1"/>
                </a:solidFill>
                <a:latin typeface="Calibri" panose="020F0502020204030204" pitchFamily="34" charset="0"/>
                <a:cs typeface="Calibri" panose="020F0502020204030204" pitchFamily="34" charset="0"/>
              </a:rPr>
              <a:t>or</a:t>
            </a:r>
            <a:r>
              <a:rPr lang="en-US" sz="3200" dirty="0">
                <a:latin typeface="Calibri" panose="020F0502020204030204" pitchFamily="34" charset="0"/>
                <a:cs typeface="Calibri" panose="020F0502020204030204" pitchFamily="34" charset="0"/>
              </a:rPr>
              <a:t> </a:t>
            </a:r>
            <a:r>
              <a:rPr lang="en-US" sz="3200" dirty="0">
                <a:solidFill>
                  <a:srgbClr val="FF0000"/>
                </a:solidFill>
                <a:latin typeface="Calibri" panose="020F0502020204030204" pitchFamily="34" charset="0"/>
                <a:cs typeface="Calibri" panose="020F0502020204030204" pitchFamily="34" charset="0"/>
              </a:rPr>
              <a:t>0.34%</a:t>
            </a:r>
          </a:p>
        </p:txBody>
      </p:sp>
      <p:sp>
        <p:nvSpPr>
          <p:cNvPr id="3" name="Rectangle: Rounded Corners 2">
            <a:extLst>
              <a:ext uri="{FF2B5EF4-FFF2-40B4-BE49-F238E27FC236}">
                <a16:creationId xmlns:a16="http://schemas.microsoft.com/office/drawing/2014/main" id="{660D09F8-B292-44F9-B290-FEF5B98885C4}"/>
              </a:ext>
            </a:extLst>
          </p:cNvPr>
          <p:cNvSpPr/>
          <p:nvPr/>
        </p:nvSpPr>
        <p:spPr>
          <a:xfrm>
            <a:off x="-1" y="762000"/>
            <a:ext cx="12188825" cy="399803"/>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32E0290-459D-40AC-B49F-775C0E2CA50B}"/>
              </a:ext>
            </a:extLst>
          </p:cNvPr>
          <p:cNvSpPr/>
          <p:nvPr/>
        </p:nvSpPr>
        <p:spPr>
          <a:xfrm>
            <a:off x="0" y="6458197"/>
            <a:ext cx="12188824" cy="399803"/>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48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21"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xit" presetSubtype="1" fill="hold" grpId="1" nodeType="clickEffect">
                                  <p:stCondLst>
                                    <p:cond delay="0"/>
                                  </p:stCondLst>
                                  <p:childTnLst>
                                    <p:animEffect transition="out" filter="wheel(1)">
                                      <p:cBhvr>
                                        <p:cTn id="19" dur="2000"/>
                                        <p:tgtEl>
                                          <p:spTgt spid="6"/>
                                        </p:tgtEl>
                                      </p:cBhvr>
                                    </p:animEffect>
                                    <p:set>
                                      <p:cBhvr>
                                        <p:cTn id="20" dur="1" fill="hold">
                                          <p:stCondLst>
                                            <p:cond delay="1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3" grpId="1" animBg="1"/>
      <p:bldP spid="6" grpId="0" animBg="1"/>
      <p:bldP spid="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24ACB85B-BBC6-4300-91AD-19A0694CF865}"/>
              </a:ext>
            </a:extLst>
          </p:cNvPr>
          <p:cNvGraphicFramePr>
            <a:graphicFrameLocks noGrp="1"/>
          </p:cNvGraphicFramePr>
          <p:nvPr>
            <p:extLst>
              <p:ext uri="{D42A27DB-BD31-4B8C-83A1-F6EECF244321}">
                <p14:modId xmlns:p14="http://schemas.microsoft.com/office/powerpoint/2010/main" val="3533122975"/>
              </p:ext>
            </p:extLst>
          </p:nvPr>
        </p:nvGraphicFramePr>
        <p:xfrm>
          <a:off x="966902" y="551075"/>
          <a:ext cx="10896600" cy="4912782"/>
        </p:xfrm>
        <a:graphic>
          <a:graphicData uri="http://schemas.openxmlformats.org/drawingml/2006/table">
            <a:tbl>
              <a:tblPr firstRow="1" bandRow="1">
                <a:tableStyleId>{00A15C55-8517-42AA-B614-E9B94910E393}</a:tableStyleId>
              </a:tblPr>
              <a:tblGrid>
                <a:gridCol w="4835536">
                  <a:extLst>
                    <a:ext uri="{9D8B030D-6E8A-4147-A177-3AD203B41FA5}">
                      <a16:colId xmlns:a16="http://schemas.microsoft.com/office/drawing/2014/main" val="1621768518"/>
                    </a:ext>
                  </a:extLst>
                </a:gridCol>
                <a:gridCol w="3273799">
                  <a:extLst>
                    <a:ext uri="{9D8B030D-6E8A-4147-A177-3AD203B41FA5}">
                      <a16:colId xmlns:a16="http://schemas.microsoft.com/office/drawing/2014/main" val="851110215"/>
                    </a:ext>
                  </a:extLst>
                </a:gridCol>
                <a:gridCol w="2787265">
                  <a:extLst>
                    <a:ext uri="{9D8B030D-6E8A-4147-A177-3AD203B41FA5}">
                      <a16:colId xmlns:a16="http://schemas.microsoft.com/office/drawing/2014/main" val="3509267631"/>
                    </a:ext>
                  </a:extLst>
                </a:gridCol>
              </a:tblGrid>
              <a:tr h="746046">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algn="ctr"/>
                      <a:r>
                        <a:rPr lang="en-US" sz="2800" dirty="0">
                          <a:latin typeface="Calibri" panose="020F0502020204030204" pitchFamily="34" charset="0"/>
                          <a:cs typeface="Calibri" panose="020F0502020204030204" pitchFamily="34" charset="0"/>
                        </a:rPr>
                        <a:t>Projected </a:t>
                      </a:r>
                    </a:p>
                    <a:p>
                      <a:pPr algn="ctr"/>
                      <a:r>
                        <a:rPr lang="en-US" sz="2800" dirty="0">
                          <a:latin typeface="Calibri" panose="020F0502020204030204" pitchFamily="34" charset="0"/>
                          <a:cs typeface="Calibri" panose="020F0502020204030204" pitchFamily="34" charset="0"/>
                        </a:rPr>
                        <a:t>2021-2022</a:t>
                      </a:r>
                    </a:p>
                  </a:txBody>
                  <a:tcPr/>
                </a:tc>
                <a:tc>
                  <a:txBody>
                    <a:bodyPr/>
                    <a:lstStyle/>
                    <a:p>
                      <a:pPr algn="ctr"/>
                      <a:r>
                        <a:rPr lang="en-US" sz="2800" b="1" dirty="0">
                          <a:latin typeface="Calibri" panose="020F0502020204030204" pitchFamily="34" charset="0"/>
                          <a:cs typeface="Calibri" panose="020F0502020204030204" pitchFamily="34" charset="0"/>
                        </a:rPr>
                        <a:t> Tentative</a:t>
                      </a:r>
                    </a:p>
                    <a:p>
                      <a:pPr algn="ctr"/>
                      <a:r>
                        <a:rPr lang="en-US" sz="2800" b="1" dirty="0">
                          <a:latin typeface="Calibri" panose="020F0502020204030204" pitchFamily="34" charset="0"/>
                          <a:cs typeface="Calibri" panose="020F0502020204030204" pitchFamily="34" charset="0"/>
                        </a:rPr>
                        <a:t>2022-2023</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2081221"/>
                  </a:ext>
                </a:extLst>
              </a:tr>
              <a:tr h="473154">
                <a:tc>
                  <a:txBody>
                    <a:bodyPr/>
                    <a:lstStyle/>
                    <a:p>
                      <a:r>
                        <a:rPr lang="en-US" sz="2400" dirty="0">
                          <a:latin typeface="Calibri" panose="020F0502020204030204" pitchFamily="34" charset="0"/>
                          <a:cs typeface="Calibri" panose="020F0502020204030204" pitchFamily="34" charset="0"/>
                        </a:rPr>
                        <a:t>Beg. Fund Balance:</a:t>
                      </a:r>
                    </a:p>
                  </a:txBody>
                  <a:tcPr/>
                </a:tc>
                <a:tc>
                  <a:txBody>
                    <a:bodyPr/>
                    <a:lstStyle/>
                    <a:p>
                      <a:pPr algn="r"/>
                      <a:r>
                        <a:rPr lang="en-US" sz="2400" dirty="0">
                          <a:latin typeface="Calibri" panose="020F0502020204030204" pitchFamily="34" charset="0"/>
                          <a:cs typeface="Calibri" panose="020F0502020204030204" pitchFamily="34" charset="0"/>
                        </a:rPr>
                        <a:t>35,483,750</a:t>
                      </a:r>
                    </a:p>
                  </a:txBody>
                  <a:tcPr/>
                </a:tc>
                <a:tc>
                  <a:txBody>
                    <a:bodyPr/>
                    <a:lstStyle/>
                    <a:p>
                      <a:pPr algn="r"/>
                      <a:r>
                        <a:rPr lang="en-US" sz="2400" dirty="0">
                          <a:latin typeface="Calibri" panose="020F0502020204030204" pitchFamily="34" charset="0"/>
                          <a:cs typeface="Calibri" panose="020F0502020204030204" pitchFamily="34" charset="0"/>
                        </a:rPr>
                        <a:t>40,107,717</a:t>
                      </a:r>
                    </a:p>
                  </a:txBody>
                  <a:tcPr/>
                </a:tc>
                <a:extLst>
                  <a:ext uri="{0D108BD9-81ED-4DB2-BD59-A6C34878D82A}">
                    <a16:rowId xmlns:a16="http://schemas.microsoft.com/office/drawing/2014/main" val="3079703562"/>
                  </a:ext>
                </a:extLst>
              </a:tr>
              <a:tr h="533400">
                <a:tc>
                  <a:txBody>
                    <a:bodyPr/>
                    <a:lstStyle/>
                    <a:p>
                      <a:r>
                        <a:rPr lang="en-US" sz="2400" dirty="0">
                          <a:latin typeface="Calibri" panose="020F0502020204030204" pitchFamily="34" charset="0"/>
                          <a:cs typeface="Calibri" panose="020F0502020204030204" pitchFamily="34" charset="0"/>
                        </a:rPr>
                        <a:t>Ongoing Revenue:</a:t>
                      </a:r>
                    </a:p>
                  </a:txBody>
                  <a:tcPr/>
                </a:tc>
                <a:tc>
                  <a:txBody>
                    <a:bodyPr/>
                    <a:lstStyle/>
                    <a:p>
                      <a:pPr algn="r"/>
                      <a:r>
                        <a:rPr lang="en-US" sz="2400" dirty="0">
                          <a:latin typeface="Calibri" panose="020F0502020204030204" pitchFamily="34" charset="0"/>
                          <a:cs typeface="Calibri" panose="020F0502020204030204" pitchFamily="34" charset="0"/>
                        </a:rPr>
                        <a:t>185,810,283</a:t>
                      </a:r>
                    </a:p>
                  </a:txBody>
                  <a:tcPr/>
                </a:tc>
                <a:tc>
                  <a:txBody>
                    <a:bodyPr/>
                    <a:lstStyle/>
                    <a:p>
                      <a:pPr algn="r"/>
                      <a:r>
                        <a:rPr lang="en-US" sz="2400" dirty="0">
                          <a:latin typeface="Calibri" panose="020F0502020204030204" pitchFamily="34" charset="0"/>
                          <a:cs typeface="Calibri" panose="020F0502020204030204" pitchFamily="34" charset="0"/>
                        </a:rPr>
                        <a:t>195,811,943</a:t>
                      </a:r>
                    </a:p>
                  </a:txBody>
                  <a:tcPr/>
                </a:tc>
                <a:extLst>
                  <a:ext uri="{0D108BD9-81ED-4DB2-BD59-A6C34878D82A}">
                    <a16:rowId xmlns:a16="http://schemas.microsoft.com/office/drawing/2014/main" val="3706111869"/>
                  </a:ext>
                </a:extLst>
              </a:tr>
              <a:tr h="533400">
                <a:tc>
                  <a:txBody>
                    <a:bodyPr/>
                    <a:lstStyle/>
                    <a:p>
                      <a:r>
                        <a:rPr lang="en-US" sz="2400" dirty="0">
                          <a:latin typeface="Calibri" panose="020F0502020204030204" pitchFamily="34" charset="0"/>
                          <a:cs typeface="Calibri" panose="020F0502020204030204" pitchFamily="34" charset="0"/>
                        </a:rPr>
                        <a:t>Ongoing Expenditure:</a:t>
                      </a:r>
                    </a:p>
                  </a:txBody>
                  <a:tcPr/>
                </a:tc>
                <a:tc>
                  <a:txBody>
                    <a:bodyPr/>
                    <a:lstStyle/>
                    <a:p>
                      <a:pPr algn="r"/>
                      <a:r>
                        <a:rPr lang="en-US" sz="2400" dirty="0">
                          <a:latin typeface="Calibri" panose="020F0502020204030204" pitchFamily="34" charset="0"/>
                          <a:cs typeface="Calibri" panose="020F0502020204030204" pitchFamily="34" charset="0"/>
                        </a:rPr>
                        <a:t>192,286,970</a:t>
                      </a:r>
                    </a:p>
                  </a:txBody>
                  <a:tcPr/>
                </a:tc>
                <a:tc>
                  <a:txBody>
                    <a:bodyPr/>
                    <a:lstStyle/>
                    <a:p>
                      <a:pPr algn="r"/>
                      <a:r>
                        <a:rPr lang="en-US" sz="2400" dirty="0">
                          <a:latin typeface="Calibri" panose="020F0502020204030204" pitchFamily="34" charset="0"/>
                          <a:cs typeface="Calibri" panose="020F0502020204030204" pitchFamily="34" charset="0"/>
                        </a:rPr>
                        <a:t>194,388,825</a:t>
                      </a:r>
                    </a:p>
                  </a:txBody>
                  <a:tcPr/>
                </a:tc>
                <a:extLst>
                  <a:ext uri="{0D108BD9-81ED-4DB2-BD59-A6C34878D82A}">
                    <a16:rowId xmlns:a16="http://schemas.microsoft.com/office/drawing/2014/main" val="3017293132"/>
                  </a:ext>
                </a:extLst>
              </a:tr>
              <a:tr h="492468">
                <a:tc>
                  <a:txBody>
                    <a:bodyPr/>
                    <a:lstStyle/>
                    <a:p>
                      <a:r>
                        <a:rPr lang="en-US" sz="2400" dirty="0">
                          <a:latin typeface="Calibri" panose="020F0502020204030204" pitchFamily="34" charset="0"/>
                          <a:cs typeface="Calibri" panose="020F0502020204030204" pitchFamily="34" charset="0"/>
                        </a:rPr>
                        <a:t>Operating/Structural Surplus/Deficit:</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&lt;6,476,687&gt;</a:t>
                      </a:r>
                    </a:p>
                  </a:txBody>
                  <a:tcPr/>
                </a:tc>
                <a:tc>
                  <a:txBody>
                    <a:bodyPr/>
                    <a:lstStyle/>
                    <a:p>
                      <a:pPr algn="r"/>
                      <a:r>
                        <a:rPr lang="en-US" sz="2400" dirty="0">
                          <a:solidFill>
                            <a:schemeClr val="bg1"/>
                          </a:solidFill>
                          <a:latin typeface="Calibri" panose="020F0502020204030204" pitchFamily="34" charset="0"/>
                          <a:cs typeface="Calibri" panose="020F0502020204030204" pitchFamily="34" charset="0"/>
                        </a:rPr>
                        <a:t>1,423,118</a:t>
                      </a:r>
                    </a:p>
                  </a:txBody>
                  <a:tcPr/>
                </a:tc>
                <a:extLst>
                  <a:ext uri="{0D108BD9-81ED-4DB2-BD59-A6C34878D82A}">
                    <a16:rowId xmlns:a16="http://schemas.microsoft.com/office/drawing/2014/main" val="723001920"/>
                  </a:ext>
                </a:extLst>
              </a:tr>
              <a:tr h="502920">
                <a:tc>
                  <a:txBody>
                    <a:bodyPr/>
                    <a:lstStyle/>
                    <a:p>
                      <a:r>
                        <a:rPr lang="en-US" sz="2400" dirty="0">
                          <a:latin typeface="Calibri" panose="020F0502020204030204" pitchFamily="34" charset="0"/>
                          <a:cs typeface="Calibri" panose="020F0502020204030204" pitchFamily="34" charset="0"/>
                        </a:rPr>
                        <a:t>One-time Items:</a:t>
                      </a:r>
                    </a:p>
                  </a:txBody>
                  <a:tcPr/>
                </a:tc>
                <a:tc>
                  <a:txBody>
                    <a:bodyPr/>
                    <a:lstStyle/>
                    <a:p>
                      <a:pPr algn="r"/>
                      <a:r>
                        <a:rPr lang="en-US" sz="2400" dirty="0">
                          <a:latin typeface="Calibri" panose="020F0502020204030204" pitchFamily="34" charset="0"/>
                          <a:cs typeface="Calibri" panose="020F0502020204030204" pitchFamily="34" charset="0"/>
                        </a:rPr>
                        <a:t>11,100,654</a:t>
                      </a:r>
                    </a:p>
                  </a:txBody>
                  <a:tcPr/>
                </a:tc>
                <a:tc>
                  <a:txBody>
                    <a:bodyPr/>
                    <a:lstStyle/>
                    <a:p>
                      <a:pPr algn="r"/>
                      <a:r>
                        <a:rPr lang="en-US" sz="2400" dirty="0">
                          <a:solidFill>
                            <a:srgbClr val="FF0000"/>
                          </a:solidFill>
                          <a:latin typeface="Calibri" panose="020F0502020204030204" pitchFamily="34" charset="0"/>
                          <a:cs typeface="Calibri" panose="020F0502020204030204" pitchFamily="34" charset="0"/>
                        </a:rPr>
                        <a:t>&lt;356,796&gt;</a:t>
                      </a:r>
                    </a:p>
                  </a:txBody>
                  <a:tcPr/>
                </a:tc>
                <a:extLst>
                  <a:ext uri="{0D108BD9-81ED-4DB2-BD59-A6C34878D82A}">
                    <a16:rowId xmlns:a16="http://schemas.microsoft.com/office/drawing/2014/main" val="3954734514"/>
                  </a:ext>
                </a:extLst>
              </a:tr>
              <a:tr h="0">
                <a:tc>
                  <a:txBody>
                    <a:bodyPr/>
                    <a:lstStyle/>
                    <a:p>
                      <a:r>
                        <a:rPr lang="en-US" sz="2400" dirty="0">
                          <a:latin typeface="Calibri" panose="020F0502020204030204" pitchFamily="34" charset="0"/>
                          <a:cs typeface="Calibri" panose="020F0502020204030204" pitchFamily="34" charset="0"/>
                        </a:rPr>
                        <a:t>Surplus/Deficit w/ One-time Items: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libri" panose="020F0502020204030204" pitchFamily="34" charset="0"/>
                          <a:cs typeface="Calibri" panose="020F0502020204030204" pitchFamily="34" charset="0"/>
                        </a:rPr>
                        <a:t>4,623,967</a:t>
                      </a:r>
                    </a:p>
                  </a:txBody>
                  <a:tcPr/>
                </a:tc>
                <a:tc>
                  <a:txBody>
                    <a:bodyPr/>
                    <a:lstStyle/>
                    <a:p>
                      <a:pPr algn="r"/>
                      <a:r>
                        <a:rPr lang="en-US" sz="2400" dirty="0">
                          <a:solidFill>
                            <a:schemeClr val="bg1"/>
                          </a:solidFill>
                          <a:latin typeface="Calibri" panose="020F0502020204030204" pitchFamily="34" charset="0"/>
                          <a:cs typeface="Calibri" panose="020F0502020204030204" pitchFamily="34" charset="0"/>
                        </a:rPr>
                        <a:t>1,066,322</a:t>
                      </a:r>
                    </a:p>
                  </a:txBody>
                  <a:tcPr/>
                </a:tc>
                <a:extLst>
                  <a:ext uri="{0D108BD9-81ED-4DB2-BD59-A6C34878D82A}">
                    <a16:rowId xmlns:a16="http://schemas.microsoft.com/office/drawing/2014/main" val="1542694748"/>
                  </a:ext>
                </a:extLst>
              </a:tr>
              <a:tr h="518160">
                <a:tc>
                  <a:txBody>
                    <a:bodyPr/>
                    <a:lstStyle/>
                    <a:p>
                      <a:r>
                        <a:rPr lang="en-US" sz="2400" dirty="0">
                          <a:latin typeface="Calibri" panose="020F0502020204030204" pitchFamily="34" charset="0"/>
                          <a:cs typeface="Calibri" panose="020F0502020204030204" pitchFamily="34" charset="0"/>
                        </a:rPr>
                        <a:t>Ending Fund Balance:</a:t>
                      </a:r>
                    </a:p>
                  </a:txBody>
                  <a:tcPr/>
                </a:tc>
                <a:tc>
                  <a:txBody>
                    <a:bodyPr/>
                    <a:lstStyle/>
                    <a:p>
                      <a:pPr algn="r"/>
                      <a:r>
                        <a:rPr lang="en-US" sz="2400" dirty="0">
                          <a:latin typeface="Calibri" panose="020F0502020204030204" pitchFamily="34" charset="0"/>
                          <a:cs typeface="Calibri" panose="020F0502020204030204" pitchFamily="34" charset="0"/>
                        </a:rPr>
                        <a:t>40,107,717</a:t>
                      </a:r>
                    </a:p>
                  </a:txBody>
                  <a:tcPr/>
                </a:tc>
                <a:tc>
                  <a:txBody>
                    <a:bodyPr/>
                    <a:lstStyle/>
                    <a:p>
                      <a:pPr algn="r"/>
                      <a:r>
                        <a:rPr lang="en-US" sz="2400" dirty="0">
                          <a:latin typeface="Calibri" panose="020F0502020204030204" pitchFamily="34" charset="0"/>
                          <a:cs typeface="Calibri" panose="020F0502020204030204" pitchFamily="34" charset="0"/>
                        </a:rPr>
                        <a:t>41,174,039</a:t>
                      </a:r>
                    </a:p>
                  </a:txBody>
                  <a:tcPr/>
                </a:tc>
                <a:extLst>
                  <a:ext uri="{0D108BD9-81ED-4DB2-BD59-A6C34878D82A}">
                    <a16:rowId xmlns:a16="http://schemas.microsoft.com/office/drawing/2014/main" val="3164710858"/>
                  </a:ext>
                </a:extLst>
              </a:tr>
              <a:tr h="413358">
                <a:tc>
                  <a:txBody>
                    <a:bodyPr/>
                    <a:lstStyle/>
                    <a:p>
                      <a:r>
                        <a:rPr lang="en-US" sz="2400" dirty="0">
                          <a:latin typeface="Calibri" panose="020F0502020204030204" pitchFamily="34" charset="0"/>
                          <a:cs typeface="Calibri" panose="020F0502020204030204" pitchFamily="34" charset="0"/>
                        </a:rPr>
                        <a:t>FB to Total Expenditure and Transfer:</a:t>
                      </a:r>
                    </a:p>
                  </a:txBody>
                  <a:tcPr/>
                </a:tc>
                <a:tc>
                  <a:txBody>
                    <a:bodyPr/>
                    <a:lstStyle/>
                    <a:p>
                      <a:pPr algn="r"/>
                      <a:r>
                        <a:rPr lang="en-US" sz="2400" dirty="0">
                          <a:latin typeface="Calibri" panose="020F0502020204030204" pitchFamily="34" charset="0"/>
                          <a:cs typeface="Calibri" panose="020F0502020204030204" pitchFamily="34" charset="0"/>
                        </a:rPr>
                        <a:t>20.62%</a:t>
                      </a:r>
                    </a:p>
                  </a:txBody>
                  <a:tcPr/>
                </a:tc>
                <a:tc>
                  <a:txBody>
                    <a:bodyPr/>
                    <a:lstStyle/>
                    <a:p>
                      <a:pPr algn="r"/>
                      <a:r>
                        <a:rPr lang="en-US" sz="2400" dirty="0">
                          <a:latin typeface="Calibri" panose="020F0502020204030204" pitchFamily="34" charset="0"/>
                          <a:cs typeface="Calibri" panose="020F0502020204030204" pitchFamily="34" charset="0"/>
                        </a:rPr>
                        <a:t>21.10%</a:t>
                      </a:r>
                    </a:p>
                  </a:txBody>
                  <a:tcPr/>
                </a:tc>
                <a:extLst>
                  <a:ext uri="{0D108BD9-81ED-4DB2-BD59-A6C34878D82A}">
                    <a16:rowId xmlns:a16="http://schemas.microsoft.com/office/drawing/2014/main" val="1205463276"/>
                  </a:ext>
                </a:extLst>
              </a:tr>
            </a:tbl>
          </a:graphicData>
        </a:graphic>
      </p:graphicFrame>
      <p:sp>
        <p:nvSpPr>
          <p:cNvPr id="6" name="Title 12">
            <a:extLst>
              <a:ext uri="{FF2B5EF4-FFF2-40B4-BE49-F238E27FC236}">
                <a16:creationId xmlns:a16="http://schemas.microsoft.com/office/drawing/2014/main" id="{C9419426-99FF-4D8D-98CA-8A31EEF65F8E}"/>
              </a:ext>
            </a:extLst>
          </p:cNvPr>
          <p:cNvSpPr>
            <a:spLocks noGrp="1"/>
          </p:cNvSpPr>
          <p:nvPr>
            <p:ph type="title"/>
          </p:nvPr>
        </p:nvSpPr>
        <p:spPr>
          <a:xfrm>
            <a:off x="1141412" y="44689"/>
            <a:ext cx="10896599" cy="533400"/>
          </a:xfrm>
        </p:spPr>
        <p:txBody>
          <a:bodyPr>
            <a:noAutofit/>
          </a:bodyPr>
          <a:lstStyle/>
          <a:p>
            <a:pPr algn="ctr"/>
            <a:r>
              <a:rPr lang="en-US" sz="4000" u="sng" dirty="0">
                <a:latin typeface="Calibri" panose="020F0502020204030204" pitchFamily="34" charset="0"/>
                <a:cs typeface="Calibri" panose="020F0502020204030204" pitchFamily="34" charset="0"/>
              </a:rPr>
              <a:t>Fund Balance</a:t>
            </a:r>
            <a:endParaRPr lang="en-US" sz="4000" b="1" i="1" u="sng"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907BE8EB-7E5B-45D7-A14F-F0C00ACC88CE}"/>
              </a:ext>
            </a:extLst>
          </p:cNvPr>
          <p:cNvSpPr/>
          <p:nvPr/>
        </p:nvSpPr>
        <p:spPr>
          <a:xfrm>
            <a:off x="966905" y="1447801"/>
            <a:ext cx="10896599" cy="5334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94865D-7DB3-49E3-9AC3-49730F0BC0A0}"/>
              </a:ext>
            </a:extLst>
          </p:cNvPr>
          <p:cNvSpPr/>
          <p:nvPr/>
        </p:nvSpPr>
        <p:spPr>
          <a:xfrm>
            <a:off x="966903" y="2008165"/>
            <a:ext cx="10896599" cy="155103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EC63184-5394-46C0-BA6B-3846907E50CC}"/>
              </a:ext>
            </a:extLst>
          </p:cNvPr>
          <p:cNvSpPr/>
          <p:nvPr/>
        </p:nvSpPr>
        <p:spPr>
          <a:xfrm>
            <a:off x="966903" y="3048000"/>
            <a:ext cx="10896599" cy="1447801"/>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9D4BB24-4629-4E70-B207-8179B4DFB1F8}"/>
              </a:ext>
            </a:extLst>
          </p:cNvPr>
          <p:cNvSpPr/>
          <p:nvPr/>
        </p:nvSpPr>
        <p:spPr>
          <a:xfrm>
            <a:off x="966903" y="4495800"/>
            <a:ext cx="10896599" cy="94837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042D39F-E134-99B9-4848-8DCBE20A11CE}"/>
              </a:ext>
            </a:extLst>
          </p:cNvPr>
          <p:cNvSpPr txBox="1"/>
          <p:nvPr/>
        </p:nvSpPr>
        <p:spPr>
          <a:xfrm>
            <a:off x="1522412" y="5715000"/>
            <a:ext cx="9448800"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Budget is balanced both in the current year and structurally</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Board can allocate up to $1,423,118 in additional on-going expenditures </a:t>
            </a:r>
          </a:p>
          <a:p>
            <a:endParaRPr lang="en-US" dirty="0"/>
          </a:p>
        </p:txBody>
      </p:sp>
    </p:spTree>
    <p:extLst>
      <p:ext uri="{BB962C8B-B14F-4D97-AF65-F5344CB8AC3E}">
        <p14:creationId xmlns:p14="http://schemas.microsoft.com/office/powerpoint/2010/main" val="254056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8"/>
                                        </p:tgtEl>
                                        <p:attrNameLst>
                                          <p:attrName>ppt_x</p:attrName>
                                        </p:attrNameLst>
                                      </p:cBhvr>
                                      <p:tavLst>
                                        <p:tav tm="0">
                                          <p:val>
                                            <p:strVal val="ppt_x"/>
                                          </p:val>
                                        </p:tav>
                                        <p:tav tm="100000">
                                          <p:val>
                                            <p:strVal val="ppt_x"/>
                                          </p:val>
                                        </p:tav>
                                      </p:tavLst>
                                    </p:anim>
                                    <p:anim calcmode="lin" valueType="num">
                                      <p:cBhvr additive="base">
                                        <p:cTn id="24" dur="500"/>
                                        <p:tgtEl>
                                          <p:spTgt spid="8"/>
                                        </p:tgtEl>
                                        <p:attrNameLst>
                                          <p:attrName>ppt_y</p:attrName>
                                        </p:attrNameLst>
                                      </p:cBhvr>
                                      <p:tavLst>
                                        <p:tav tm="0">
                                          <p:val>
                                            <p:strVal val="ppt_y"/>
                                          </p:val>
                                        </p:tav>
                                        <p:tav tm="100000">
                                          <p:val>
                                            <p:strVal val="1+ppt_h/2"/>
                                          </p:val>
                                        </p:tav>
                                      </p:tavLst>
                                    </p:anim>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9"/>
                                        </p:tgtEl>
                                        <p:attrNameLst>
                                          <p:attrName>ppt_x</p:attrName>
                                        </p:attrNameLst>
                                      </p:cBhvr>
                                      <p:tavLst>
                                        <p:tav tm="0">
                                          <p:val>
                                            <p:strVal val="ppt_x"/>
                                          </p:val>
                                        </p:tav>
                                        <p:tav tm="100000">
                                          <p:val>
                                            <p:strVal val="ppt_x"/>
                                          </p:val>
                                        </p:tav>
                                      </p:tavLst>
                                    </p:anim>
                                    <p:anim calcmode="lin" valueType="num">
                                      <p:cBhvr additive="base">
                                        <p:cTn id="35" dur="500"/>
                                        <p:tgtEl>
                                          <p:spTgt spid="9"/>
                                        </p:tgtEl>
                                        <p:attrNameLst>
                                          <p:attrName>ppt_y</p:attrName>
                                        </p:attrNameLst>
                                      </p:cBhvr>
                                      <p:tavLst>
                                        <p:tav tm="0">
                                          <p:val>
                                            <p:strVal val="ppt_y"/>
                                          </p:val>
                                        </p:tav>
                                        <p:tav tm="100000">
                                          <p:val>
                                            <p:strVal val="1+ppt_h/2"/>
                                          </p:val>
                                        </p:tav>
                                      </p:tavLst>
                                    </p:anim>
                                    <p:set>
                                      <p:cBhvr>
                                        <p:cTn id="36" dur="1" fill="hold">
                                          <p:stCondLst>
                                            <p:cond delay="499"/>
                                          </p:stCondLst>
                                        </p:cTn>
                                        <p:tgtEl>
                                          <p:spTgt spid="9"/>
                                        </p:tgtEl>
                                        <p:attrNameLst>
                                          <p:attrName>style.visibility</p:attrName>
                                        </p:attrNameLst>
                                      </p:cBhvr>
                                      <p:to>
                                        <p:strVal val="hidden"/>
                                      </p:to>
                                    </p:se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446212" y="533400"/>
            <a:ext cx="10591799" cy="6057900"/>
          </a:xfrm>
        </p:spPr>
        <p:txBody>
          <a:bodyPr>
            <a:normAutofit/>
          </a:bodyPr>
          <a:lstStyle/>
          <a:p>
            <a:pPr lvl="1"/>
            <a:endParaRPr lang="en-US" sz="3200" dirty="0">
              <a:latin typeface="Calibri" panose="020F0502020204030204" pitchFamily="34" charset="0"/>
              <a:cs typeface="Calibri" panose="020F0502020204030204" pitchFamily="34" charset="0"/>
            </a:endParaRP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073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3">
            <a:extLst>
              <a:ext uri="{FF2B5EF4-FFF2-40B4-BE49-F238E27FC236}">
                <a16:creationId xmlns:a16="http://schemas.microsoft.com/office/drawing/2014/main" id="{A3137DAF-F66C-468C-8B1C-C8B777572D25}"/>
              </a:ext>
            </a:extLst>
          </p:cNvPr>
          <p:cNvSpPr txBox="1">
            <a:spLocks/>
          </p:cNvSpPr>
          <p:nvPr/>
        </p:nvSpPr>
        <p:spPr>
          <a:xfrm>
            <a:off x="150814" y="152400"/>
            <a:ext cx="11402161" cy="60579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231775" lvl="1" indent="0" algn="ctr">
              <a:buFont typeface="Arial" pitchFamily="34" charset="0"/>
              <a:buNone/>
            </a:pPr>
            <a:r>
              <a:rPr lang="en-US" sz="4000" u="sng" dirty="0">
                <a:latin typeface="Calibri" panose="020F0502020204030204" pitchFamily="34" charset="0"/>
                <a:cs typeface="Calibri" panose="020F0502020204030204" pitchFamily="34" charset="0"/>
              </a:rPr>
              <a:t>Key Take </a:t>
            </a:r>
            <a:r>
              <a:rPr lang="en-US" sz="4000" u="sng" dirty="0" err="1">
                <a:latin typeface="Calibri" panose="020F0502020204030204" pitchFamily="34" charset="0"/>
                <a:cs typeface="Calibri" panose="020F0502020204030204" pitchFamily="34" charset="0"/>
              </a:rPr>
              <a:t>Aways</a:t>
            </a:r>
            <a:endParaRPr lang="en-US" sz="4000" u="sng" dirty="0">
              <a:latin typeface="Calibri" panose="020F0502020204030204" pitchFamily="34" charset="0"/>
              <a:cs typeface="Calibri" panose="020F0502020204030204" pitchFamily="34" charset="0"/>
            </a:endParaRPr>
          </a:p>
          <a:p>
            <a:pPr marL="231775" lvl="1" indent="0" algn="ctr">
              <a:buFont typeface="Arial" pitchFamily="34" charset="0"/>
              <a:buNone/>
            </a:pPr>
            <a:endParaRPr lang="en-US" sz="3200" u="sng" dirty="0">
              <a:latin typeface="Calibri" panose="020F0502020204030204" pitchFamily="34" charset="0"/>
              <a:cs typeface="Calibri" panose="020F0502020204030204" pitchFamily="34" charset="0"/>
            </a:endParaRPr>
          </a:p>
          <a:p>
            <a:pPr lvl="2"/>
            <a:r>
              <a:rPr lang="en-US" sz="3600" dirty="0">
                <a:latin typeface="Calibri" panose="020F0502020204030204" pitchFamily="34" charset="0"/>
                <a:cs typeface="Calibri" panose="020F0502020204030204" pitchFamily="34" charset="0"/>
              </a:rPr>
              <a:t>Tentative is tentative. Things will change before the Adopted Budget in September </a:t>
            </a:r>
          </a:p>
          <a:p>
            <a:pPr lvl="2"/>
            <a:r>
              <a:rPr lang="en-US" sz="3600" dirty="0">
                <a:latin typeface="Calibri" panose="020F0502020204030204" pitchFamily="34" charset="0"/>
                <a:cs typeface="Calibri" panose="020F0502020204030204" pitchFamily="34" charset="0"/>
              </a:rPr>
              <a:t>Large COLA has closed the structural and operating deficit caused by the end of HEERF backfill funds and leaves $1.4 million for additional allocation or savings </a:t>
            </a:r>
          </a:p>
          <a:p>
            <a:pPr lvl="2"/>
            <a:r>
              <a:rPr lang="en-US" sz="3600" dirty="0">
                <a:latin typeface="Calibri" panose="020F0502020204030204" pitchFamily="34" charset="0"/>
                <a:cs typeface="Calibri" panose="020F0502020204030204" pitchFamily="34" charset="0"/>
              </a:rPr>
              <a:t>Non-Resident Enrollment is our most pressing financial issue</a:t>
            </a:r>
          </a:p>
          <a:p>
            <a:pPr lvl="3"/>
            <a:r>
              <a:rPr lang="en-US" sz="3200" dirty="0">
                <a:latin typeface="Calibri" panose="020F0502020204030204" pitchFamily="34" charset="0"/>
                <a:cs typeface="Calibri" panose="020F0502020204030204" pitchFamily="34" charset="0"/>
              </a:rPr>
              <a:t>Non-resident Tuition decline is historic</a:t>
            </a:r>
          </a:p>
          <a:p>
            <a:pPr lvl="2"/>
            <a:endParaRPr lang="en-US" sz="2800" dirty="0">
              <a:latin typeface="Calibri" panose="020F0502020204030204" pitchFamily="34" charset="0"/>
              <a:cs typeface="Calibri" panose="020F0502020204030204" pitchFamily="34" charset="0"/>
            </a:endParaRPr>
          </a:p>
          <a:p>
            <a:pPr lvl="2"/>
            <a:endParaRPr lang="en-US" sz="2800" dirty="0">
              <a:latin typeface="Calibri" panose="020F0502020204030204" pitchFamily="34" charset="0"/>
              <a:cs typeface="Calibri" panose="020F0502020204030204" pitchFamily="34" charset="0"/>
            </a:endParaRPr>
          </a:p>
          <a:p>
            <a:pPr lvl="2"/>
            <a:endParaRPr lang="en-US" sz="2800" dirty="0">
              <a:latin typeface="Calibri" panose="020F0502020204030204" pitchFamily="34" charset="0"/>
              <a:cs typeface="Calibri" panose="020F0502020204030204" pitchFamily="34" charset="0"/>
            </a:endParaRPr>
          </a:p>
          <a:p>
            <a:pPr lvl="1"/>
            <a:endParaRPr lang="en-US" sz="3000" dirty="0">
              <a:latin typeface="Calibri" panose="020F0502020204030204" pitchFamily="34" charset="0"/>
              <a:cs typeface="Calibri" panose="020F0502020204030204" pitchFamily="34" charset="0"/>
            </a:endParaRPr>
          </a:p>
          <a:p>
            <a:pPr lvl="1"/>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5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446212" y="533400"/>
            <a:ext cx="10591799" cy="6057900"/>
          </a:xfrm>
        </p:spPr>
        <p:txBody>
          <a:bodyPr>
            <a:normAutofit/>
          </a:bodyPr>
          <a:lstStyle/>
          <a:p>
            <a:pPr lvl="1"/>
            <a:endParaRPr lang="en-US" sz="3200" dirty="0">
              <a:latin typeface="Calibri" panose="020F0502020204030204" pitchFamily="34" charset="0"/>
              <a:cs typeface="Calibri" panose="020F0502020204030204" pitchFamily="34" charset="0"/>
            </a:endParaRPr>
          </a:p>
          <a:p>
            <a:pPr lvl="2"/>
            <a:endParaRPr lang="en-US" sz="3000" dirty="0">
              <a:latin typeface="Calibri" panose="020F0502020204030204" pitchFamily="34" charset="0"/>
              <a:cs typeface="Calibri" panose="020F0502020204030204" pitchFamily="34" charset="0"/>
            </a:endParaRP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0737"/>
            <a:ext cx="966904" cy="101726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3">
            <a:extLst>
              <a:ext uri="{FF2B5EF4-FFF2-40B4-BE49-F238E27FC236}">
                <a16:creationId xmlns:a16="http://schemas.microsoft.com/office/drawing/2014/main" id="{F7A9C7A3-A510-4BC9-9E86-2DDD158DA668}"/>
              </a:ext>
            </a:extLst>
          </p:cNvPr>
          <p:cNvSpPr txBox="1">
            <a:spLocks/>
          </p:cNvSpPr>
          <p:nvPr/>
        </p:nvSpPr>
        <p:spPr>
          <a:xfrm>
            <a:off x="228600" y="455851"/>
            <a:ext cx="10514013" cy="6135449"/>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Special Thank You To…</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Veronica Diaz and the Budget Team</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John Greenlee, Charlie Yen </a:t>
            </a: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and the Facilities Planning Team</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Kim Tran, Irma </a:t>
            </a:r>
            <a:r>
              <a:rPr lang="en-US" sz="3600" dirty="0" err="1">
                <a:latin typeface="Calibri" panose="020F0502020204030204" pitchFamily="34" charset="0"/>
                <a:cs typeface="Calibri" panose="020F0502020204030204" pitchFamily="34" charset="0"/>
              </a:rPr>
              <a:t>Haro</a:t>
            </a:r>
            <a:r>
              <a:rPr lang="en-US" sz="3600" dirty="0">
                <a:latin typeface="Calibri" panose="020F0502020204030204" pitchFamily="34" charset="0"/>
                <a:cs typeface="Calibri" panose="020F0502020204030204" pitchFamily="34" charset="0"/>
              </a:rPr>
              <a:t> and the Accounting Team</a:t>
            </a:r>
          </a:p>
          <a:p>
            <a:pPr marL="463550" lvl="2" indent="0" algn="ctr">
              <a:buFont typeface="Arial" pitchFamily="34" charset="0"/>
              <a:buNone/>
            </a:pPr>
            <a:endParaRPr lang="en-US" sz="3600" dirty="0">
              <a:latin typeface="Calibri" panose="020F0502020204030204" pitchFamily="34" charset="0"/>
              <a:cs typeface="Calibri" panose="020F0502020204030204" pitchFamily="34" charset="0"/>
            </a:endParaRPr>
          </a:p>
          <a:p>
            <a:pPr marL="463550" lvl="2" indent="0" algn="ctr">
              <a:buFont typeface="Arial" pitchFamily="34" charset="0"/>
              <a:buNone/>
            </a:pPr>
            <a:r>
              <a:rPr lang="en-US" sz="3600" dirty="0">
                <a:latin typeface="Calibri" panose="020F0502020204030204" pitchFamily="34" charset="0"/>
                <a:cs typeface="Calibri" panose="020F0502020204030204" pitchFamily="34" charset="0"/>
              </a:rPr>
              <a:t>The Budget Committee</a:t>
            </a:r>
          </a:p>
          <a:p>
            <a:pPr marL="463550" lvl="2" indent="0" algn="ctr">
              <a:buFont typeface="Arial" pitchFamily="34" charset="0"/>
              <a:buNone/>
            </a:pPr>
            <a:endParaRPr lang="en-US" sz="96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Font typeface="Arial" pitchFamily="34" charse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Font typeface="Arial" pitchFamily="34" charset="0"/>
              <a:buNone/>
            </a:pPr>
            <a:endParaRPr lang="en-US" sz="1800" dirty="0"/>
          </a:p>
          <a:p>
            <a:pPr lvl="2"/>
            <a:endParaRPr lang="en-US" dirty="0"/>
          </a:p>
        </p:txBody>
      </p:sp>
    </p:spTree>
    <p:extLst>
      <p:ext uri="{BB962C8B-B14F-4D97-AF65-F5344CB8AC3E}">
        <p14:creationId xmlns:p14="http://schemas.microsoft.com/office/powerpoint/2010/main" val="21414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1981200"/>
            <a:ext cx="10210798" cy="1066800"/>
          </a:xfrm>
        </p:spPr>
        <p:txBody>
          <a:bodyPr>
            <a:noAutofit/>
          </a:bodyPr>
          <a:lstStyle/>
          <a:p>
            <a:pPr algn="ctr"/>
            <a:r>
              <a:rPr lang="en-US" sz="5400" b="1" u="sng" dirty="0">
                <a:solidFill>
                  <a:schemeClr val="bg2">
                    <a:lumMod val="10000"/>
                    <a:lumOff val="90000"/>
                  </a:schemeClr>
                </a:solidFill>
                <a:latin typeface="Calibri" panose="020F0502020204030204" pitchFamily="34" charset="0"/>
                <a:cs typeface="Calibri" panose="020F0502020204030204" pitchFamily="34" charset="0"/>
              </a:rPr>
              <a:t>May Revision</a:t>
            </a:r>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48427"/>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5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65212" y="76200"/>
            <a:ext cx="11049000" cy="6781800"/>
          </a:xfrm>
        </p:spPr>
        <p:txBody>
          <a:bodyPr>
            <a:normAutofit fontScale="92500" lnSpcReduction="20000"/>
          </a:bodyPr>
          <a:lstStyle/>
          <a:p>
            <a:pPr marL="0" indent="0" algn="ctr">
              <a:buNone/>
            </a:pPr>
            <a:r>
              <a:rPr lang="en-US" sz="5100" b="1" u="sng" dirty="0">
                <a:latin typeface="Calibri" panose="020F0502020204030204" pitchFamily="34" charset="0"/>
                <a:cs typeface="Calibri" panose="020F0502020204030204" pitchFamily="34" charset="0"/>
              </a:rPr>
              <a:t>2022-2023 May Revision</a:t>
            </a:r>
          </a:p>
          <a:p>
            <a:r>
              <a:rPr lang="en-US" sz="5000" dirty="0">
                <a:latin typeface="Calibri" panose="020F0502020204030204" pitchFamily="34" charset="0"/>
                <a:cs typeface="Calibri" panose="020F0502020204030204" pitchFamily="34" charset="0"/>
              </a:rPr>
              <a:t>$49.2 Billion discretionary surplus </a:t>
            </a:r>
            <a:r>
              <a:rPr lang="en-US" sz="3000" dirty="0">
                <a:latin typeface="Calibri" panose="020F0502020204030204" pitchFamily="34" charset="0"/>
                <a:cs typeface="Calibri" panose="020F0502020204030204" pitchFamily="34" charset="0"/>
              </a:rPr>
              <a:t>(</a:t>
            </a:r>
            <a:r>
              <a:rPr lang="en-US" sz="3000" i="1" dirty="0">
                <a:latin typeface="Calibri" panose="020F0502020204030204" pitchFamily="34" charset="0"/>
                <a:cs typeface="Calibri" panose="020F0502020204030204" pitchFamily="34" charset="0"/>
              </a:rPr>
              <a:t>3 Year</a:t>
            </a:r>
            <a:r>
              <a:rPr lang="en-US" sz="3000" dirty="0">
                <a:latin typeface="Calibri" panose="020F0502020204030204" pitchFamily="34" charset="0"/>
                <a:cs typeface="Calibri" panose="020F0502020204030204" pitchFamily="34" charset="0"/>
              </a:rPr>
              <a:t>)</a:t>
            </a:r>
          </a:p>
          <a:p>
            <a:r>
              <a:rPr lang="en-US" sz="5100" dirty="0">
                <a:latin typeface="Calibri" panose="020F0502020204030204" pitchFamily="34" charset="0"/>
                <a:cs typeface="Calibri" panose="020F0502020204030204" pitchFamily="34" charset="0"/>
              </a:rPr>
              <a:t>94% of General Fund surplus on one-time items</a:t>
            </a:r>
          </a:p>
          <a:p>
            <a:pPr lvl="2"/>
            <a:r>
              <a:rPr lang="en-US" sz="4500" dirty="0">
                <a:latin typeface="Calibri" panose="020F0502020204030204" pitchFamily="34" charset="0"/>
                <a:cs typeface="Calibri" panose="020F0502020204030204" pitchFamily="34" charset="0"/>
              </a:rPr>
              <a:t>Concerns of recession and GANN Limit</a:t>
            </a:r>
          </a:p>
          <a:p>
            <a:r>
              <a:rPr lang="en-US" sz="4600" dirty="0">
                <a:latin typeface="Calibri" panose="020F0502020204030204" pitchFamily="34" charset="0"/>
                <a:cs typeface="Calibri" panose="020F0502020204030204" pitchFamily="34" charset="0"/>
              </a:rPr>
              <a:t>$37.1 billion in Reserves</a:t>
            </a:r>
          </a:p>
          <a:p>
            <a:pPr lvl="1"/>
            <a:r>
              <a:rPr lang="en-US" sz="4600" dirty="0">
                <a:latin typeface="Calibri" panose="020F0502020204030204" pitchFamily="34" charset="0"/>
                <a:cs typeface="Calibri" panose="020F0502020204030204" pitchFamily="34" charset="0"/>
              </a:rPr>
              <a:t>$23.3 billion “Rainy Day Fund” (Fully funded)</a:t>
            </a:r>
          </a:p>
          <a:p>
            <a:pPr lvl="1"/>
            <a:r>
              <a:rPr lang="en-US" sz="4600" dirty="0">
                <a:latin typeface="Calibri" panose="020F0502020204030204" pitchFamily="34" charset="0"/>
                <a:cs typeface="Calibri" panose="020F0502020204030204" pitchFamily="34" charset="0"/>
              </a:rPr>
              <a:t>$9.5 billion Public School System Stabilization Account (PSSSA)</a:t>
            </a:r>
          </a:p>
          <a:p>
            <a:pPr lvl="1"/>
            <a:r>
              <a:rPr lang="en-US" sz="4600" dirty="0">
                <a:latin typeface="Calibri" panose="020F0502020204030204" pitchFamily="34" charset="0"/>
                <a:cs typeface="Calibri" panose="020F0502020204030204" pitchFamily="34" charset="0"/>
              </a:rPr>
              <a:t>$900 million Safety Net</a:t>
            </a:r>
          </a:p>
          <a:p>
            <a:pPr lvl="1"/>
            <a:r>
              <a:rPr lang="en-US" sz="4600" dirty="0">
                <a:latin typeface="Calibri" panose="020F0502020204030204" pitchFamily="34" charset="0"/>
                <a:cs typeface="Calibri" panose="020F0502020204030204" pitchFamily="34" charset="0"/>
              </a:rPr>
              <a:t>$3.4 billion Operating Reserve</a:t>
            </a:r>
            <a:endParaRPr lang="en-US" sz="2700" dirty="0">
              <a:cs typeface="Calibri" panose="020F0502020204030204" pitchFamily="34" charset="0"/>
            </a:endParaRPr>
          </a:p>
          <a:p>
            <a:endParaRPr lang="en-US" sz="3100" dirty="0">
              <a:cs typeface="Calibri" panose="020F0502020204030204" pitchFamily="34" charset="0"/>
            </a:endParaRPr>
          </a:p>
          <a:p>
            <a:pPr lvl="2"/>
            <a:endParaRPr lang="en-US" sz="2500" dirty="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02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anta Monica College seal.svg">
            <a:extLst>
              <a:ext uri="{FF2B5EF4-FFF2-40B4-BE49-F238E27FC236}">
                <a16:creationId xmlns:a16="http://schemas.microsoft.com/office/drawing/2014/main" id="{A5002A87-BAEB-4D3A-A534-A50E03FAD2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5A94DD09-C2DE-4C0A-AB88-DE1441C8CA42}"/>
              </a:ext>
            </a:extLst>
          </p:cNvPr>
          <p:cNvGraphicFramePr/>
          <p:nvPr>
            <p:extLst>
              <p:ext uri="{D42A27DB-BD31-4B8C-83A1-F6EECF244321}">
                <p14:modId xmlns:p14="http://schemas.microsoft.com/office/powerpoint/2010/main" val="1995044886"/>
              </p:ext>
            </p:extLst>
          </p:nvPr>
        </p:nvGraphicFramePr>
        <p:xfrm>
          <a:off x="1141412" y="381000"/>
          <a:ext cx="10287000" cy="6324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717A5F27-0B8B-4712-AB03-B3A058DDAD5F}"/>
              </a:ext>
            </a:extLst>
          </p:cNvPr>
          <p:cNvSpPr/>
          <p:nvPr/>
        </p:nvSpPr>
        <p:spPr>
          <a:xfrm>
            <a:off x="4341812" y="1258649"/>
            <a:ext cx="3276600" cy="51054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5602739-3A8F-4871-C523-1E1F6B766700}"/>
              </a:ext>
            </a:extLst>
          </p:cNvPr>
          <p:cNvSpPr/>
          <p:nvPr/>
        </p:nvSpPr>
        <p:spPr>
          <a:xfrm>
            <a:off x="7008812" y="1258649"/>
            <a:ext cx="3276600" cy="51054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3361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5026" y="76200"/>
            <a:ext cx="11353799" cy="6781800"/>
          </a:xfrm>
        </p:spPr>
        <p:txBody>
          <a:bodyPr>
            <a:normAutofit/>
          </a:bodyPr>
          <a:lstStyle/>
          <a:p>
            <a:pPr marL="463550" lvl="2" indent="0" algn="ctr">
              <a:buNone/>
            </a:pPr>
            <a:r>
              <a:rPr lang="en-US" sz="5400" b="1" u="sng" dirty="0">
                <a:latin typeface="Calibri" panose="020F0502020204030204" pitchFamily="34" charset="0"/>
                <a:cs typeface="Calibri" panose="020F0502020204030204" pitchFamily="34" charset="0"/>
              </a:rPr>
              <a:t>Apportionment</a:t>
            </a:r>
          </a:p>
          <a:p>
            <a:pPr lvl="2"/>
            <a:endParaRPr lang="en-US" sz="3600" dirty="0">
              <a:latin typeface="Calibri" panose="020F0502020204030204" pitchFamily="34" charset="0"/>
              <a:cs typeface="Calibri" panose="020F0502020204030204" pitchFamily="34" charset="0"/>
            </a:endParaRPr>
          </a:p>
          <a:p>
            <a:r>
              <a:rPr lang="en-US" sz="3200" dirty="0">
                <a:solidFill>
                  <a:srgbClr val="FFFF00"/>
                </a:solidFill>
                <a:latin typeface="Calibri" panose="020F0502020204030204" pitchFamily="34" charset="0"/>
                <a:cs typeface="Calibri" panose="020F0502020204030204" pitchFamily="34" charset="0"/>
              </a:rPr>
              <a:t>*6.56% COLA </a:t>
            </a:r>
            <a:r>
              <a:rPr lang="en-US" sz="3200" i="1" dirty="0">
                <a:solidFill>
                  <a:srgbClr val="FFFF00"/>
                </a:solidFill>
                <a:latin typeface="Calibri" panose="020F0502020204030204" pitchFamily="34" charset="0"/>
                <a:cs typeface="Calibri" panose="020F0502020204030204" pitchFamily="34" charset="0"/>
              </a:rPr>
              <a:t>(GJP: 5.33%)</a:t>
            </a:r>
          </a:p>
          <a:p>
            <a:pPr lvl="1"/>
            <a:r>
              <a:rPr lang="en-US" sz="3200" dirty="0">
                <a:latin typeface="Calibri" panose="020F0502020204030204" pitchFamily="34" charset="0"/>
                <a:cs typeface="Calibri" panose="020F0502020204030204" pitchFamily="34" charset="0"/>
              </a:rPr>
              <a:t> $492.9 million systemwide</a:t>
            </a:r>
          </a:p>
          <a:p>
            <a:pPr lvl="1"/>
            <a:r>
              <a:rPr lang="en-US" sz="3200" dirty="0">
                <a:latin typeface="Calibri" panose="020F0502020204030204" pitchFamily="34" charset="0"/>
                <a:cs typeface="Calibri" panose="020F0502020204030204" pitchFamily="34" charset="0"/>
              </a:rPr>
              <a:t> Estimated $9,497,269 for SMC</a:t>
            </a:r>
          </a:p>
          <a:p>
            <a:r>
              <a:rPr lang="en-US" sz="3200" dirty="0">
                <a:latin typeface="Calibri" panose="020F0502020204030204" pitchFamily="34" charset="0"/>
                <a:cs typeface="Calibri" panose="020F0502020204030204" pitchFamily="34" charset="0"/>
              </a:rPr>
              <a:t>0.5% Growth </a:t>
            </a:r>
            <a:r>
              <a:rPr lang="en-US" sz="3200" i="1" dirty="0">
                <a:latin typeface="Calibri" panose="020F0502020204030204" pitchFamily="34" charset="0"/>
                <a:cs typeface="Calibri" panose="020F0502020204030204" pitchFamily="34" charset="0"/>
              </a:rPr>
              <a:t>(GJP: 0.5%)</a:t>
            </a:r>
          </a:p>
          <a:p>
            <a:pPr lvl="1"/>
            <a:r>
              <a:rPr lang="en-US" sz="3200" dirty="0">
                <a:latin typeface="Calibri" panose="020F0502020204030204" pitchFamily="34" charset="0"/>
                <a:cs typeface="Calibri" panose="020F0502020204030204" pitchFamily="34" charset="0"/>
              </a:rPr>
              <a:t>SMC is projecting a decline in FTES</a:t>
            </a: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835026" y="76200"/>
            <a:ext cx="11353799" cy="6781800"/>
          </a:xfrm>
        </p:spPr>
        <p:txBody>
          <a:bodyPr>
            <a:normAutofit fontScale="40000" lnSpcReduction="20000"/>
          </a:bodyPr>
          <a:lstStyle/>
          <a:p>
            <a:pPr marL="463550" lvl="2" indent="0" algn="ctr">
              <a:buNone/>
            </a:pPr>
            <a:r>
              <a:rPr lang="en-US" sz="9000" b="1" u="sng" dirty="0">
                <a:latin typeface="Calibri" panose="020F0502020204030204" pitchFamily="34" charset="0"/>
                <a:cs typeface="Calibri" panose="020F0502020204030204" pitchFamily="34" charset="0"/>
              </a:rPr>
              <a:t>Apportionment</a:t>
            </a:r>
          </a:p>
          <a:p>
            <a:pPr lvl="2"/>
            <a:endParaRPr lang="en-US" sz="3600" dirty="0">
              <a:latin typeface="Calibri" panose="020F0502020204030204" pitchFamily="34" charset="0"/>
              <a:cs typeface="Calibri" panose="020F0502020204030204" pitchFamily="34" charset="0"/>
            </a:endParaRPr>
          </a:p>
          <a:p>
            <a:r>
              <a:rPr lang="en-US" sz="8000" dirty="0">
                <a:solidFill>
                  <a:srgbClr val="FFFF00"/>
                </a:solidFill>
                <a:latin typeface="Calibri" panose="020F0502020204030204" pitchFamily="34" charset="0"/>
                <a:cs typeface="Calibri" panose="020F0502020204030204" pitchFamily="34" charset="0"/>
              </a:rPr>
              <a:t>*Base Increase to SCFF (May Revise)</a:t>
            </a:r>
          </a:p>
          <a:p>
            <a:pPr lvl="1"/>
            <a:r>
              <a:rPr lang="en-US" sz="8000" dirty="0">
                <a:latin typeface="Calibri" panose="020F0502020204030204" pitchFamily="34" charset="0"/>
                <a:cs typeface="Calibri" panose="020F0502020204030204" pitchFamily="34" charset="0"/>
              </a:rPr>
              <a:t>$250 million to increase metrics by 9.89%</a:t>
            </a:r>
          </a:p>
          <a:p>
            <a:pPr lvl="1"/>
            <a:r>
              <a:rPr lang="en-US" sz="8000" dirty="0">
                <a:latin typeface="Calibri" panose="020F0502020204030204" pitchFamily="34" charset="0"/>
                <a:cs typeface="Calibri" panose="020F0502020204030204" pitchFamily="34" charset="0"/>
              </a:rPr>
              <a:t>$125 million to increase base allocation by 21.93%</a:t>
            </a:r>
          </a:p>
          <a:p>
            <a:pPr lvl="1"/>
            <a:r>
              <a:rPr lang="en-US" sz="8000" dirty="0">
                <a:latin typeface="Calibri" panose="020F0502020204030204" pitchFamily="34" charset="0"/>
                <a:cs typeface="Calibri" panose="020F0502020204030204" pitchFamily="34" charset="0"/>
              </a:rPr>
              <a:t>SMC will not receive any of these funds as we are under Hold Harmless</a:t>
            </a:r>
          </a:p>
          <a:p>
            <a:pPr lvl="2"/>
            <a:r>
              <a:rPr lang="en-US" sz="8000" dirty="0">
                <a:latin typeface="Calibri" panose="020F0502020204030204" pitchFamily="34" charset="0"/>
                <a:cs typeface="Calibri" panose="020F0502020204030204" pitchFamily="34" charset="0"/>
              </a:rPr>
              <a:t>SMC projected Hold Harmless is $12.59 million or 2,685 FTES</a:t>
            </a:r>
          </a:p>
          <a:p>
            <a:r>
              <a:rPr lang="en-US" sz="8000" dirty="0">
                <a:solidFill>
                  <a:schemeClr val="accent6">
                    <a:lumMod val="60000"/>
                    <a:lumOff val="40000"/>
                  </a:schemeClr>
                </a:solidFill>
                <a:latin typeface="Calibri" panose="020F0502020204030204" pitchFamily="34" charset="0"/>
                <a:cs typeface="Calibri" panose="020F0502020204030204" pitchFamily="34" charset="0"/>
              </a:rPr>
              <a:t>**Base Increase to SCFF (Legislature)</a:t>
            </a:r>
          </a:p>
          <a:p>
            <a:pPr lvl="1"/>
            <a:r>
              <a:rPr lang="en-US" sz="8000" dirty="0">
                <a:latin typeface="Calibri" panose="020F0502020204030204" pitchFamily="34" charset="0"/>
                <a:cs typeface="Calibri" panose="020F0502020204030204" pitchFamily="34" charset="0"/>
              </a:rPr>
              <a:t>$250 million to increase metrics by 9.89%</a:t>
            </a:r>
          </a:p>
          <a:p>
            <a:pPr lvl="1"/>
            <a:r>
              <a:rPr lang="en-US" sz="8000" dirty="0">
                <a:latin typeface="Calibri" panose="020F0502020204030204" pitchFamily="34" charset="0"/>
                <a:cs typeface="Calibri" panose="020F0502020204030204" pitchFamily="34" charset="0"/>
              </a:rPr>
              <a:t>$125 million to increase base allocation by 21.93%</a:t>
            </a:r>
          </a:p>
          <a:p>
            <a:pPr lvl="1"/>
            <a:r>
              <a:rPr lang="en-US" sz="8000" dirty="0">
                <a:latin typeface="Calibri" panose="020F0502020204030204" pitchFamily="34" charset="0"/>
                <a:cs typeface="Calibri" panose="020F0502020204030204" pitchFamily="34" charset="0"/>
              </a:rPr>
              <a:t>$325 million additional – No details given</a:t>
            </a:r>
          </a:p>
          <a:p>
            <a:r>
              <a:rPr lang="en-US" sz="8000" dirty="0">
                <a:latin typeface="Calibri" panose="020F0502020204030204" pitchFamily="34" charset="0"/>
                <a:cs typeface="Calibri" panose="020F0502020204030204" pitchFamily="34" charset="0"/>
              </a:rPr>
              <a:t>Permanent Hold Harmless: No change from January </a:t>
            </a: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38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84212" y="0"/>
            <a:ext cx="11733213" cy="6501769"/>
          </a:xfrm>
        </p:spPr>
        <p:txBody>
          <a:bodyPr>
            <a:normAutofit fontScale="85000" lnSpcReduction="10000"/>
          </a:bodyPr>
          <a:lstStyle/>
          <a:p>
            <a:pPr marL="463550" lvl="2" indent="0" algn="ctr">
              <a:buNone/>
            </a:pPr>
            <a:r>
              <a:rPr lang="en-US" sz="5600" b="1" u="sng" dirty="0">
                <a:latin typeface="Calibri" panose="020F0502020204030204" pitchFamily="34" charset="0"/>
                <a:cs typeface="Calibri" panose="020F0502020204030204" pitchFamily="34" charset="0"/>
              </a:rPr>
              <a:t>Part-time Faculty Support</a:t>
            </a:r>
          </a:p>
          <a:p>
            <a:pPr marL="463550" lvl="2" indent="0">
              <a:buNone/>
            </a:pPr>
            <a:endParaRPr lang="en-US" sz="4400" dirty="0">
              <a:latin typeface="Calibri" panose="020F0502020204030204" pitchFamily="34" charset="0"/>
              <a:cs typeface="Calibri" panose="020F0502020204030204" pitchFamily="34" charset="0"/>
            </a:endParaRPr>
          </a:p>
          <a:p>
            <a:r>
              <a:rPr lang="en-US" sz="5000" dirty="0">
                <a:latin typeface="Calibri" panose="020F0502020204030204" pitchFamily="34" charset="0"/>
                <a:cs typeface="Calibri" panose="020F0502020204030204" pitchFamily="34" charset="0"/>
              </a:rPr>
              <a:t>No change from January proposal</a:t>
            </a:r>
          </a:p>
          <a:p>
            <a:r>
              <a:rPr lang="en-US" sz="5000" dirty="0">
                <a:latin typeface="Calibri" panose="020F0502020204030204" pitchFamily="34" charset="0"/>
                <a:cs typeface="Calibri" panose="020F0502020204030204" pitchFamily="34" charset="0"/>
              </a:rPr>
              <a:t>$200 million ongoing to augment the Part-time Faculty Health Insurance Reimbursement Program</a:t>
            </a:r>
          </a:p>
          <a:p>
            <a:r>
              <a:rPr lang="en-US" sz="4600" dirty="0">
                <a:latin typeface="Calibri" panose="020F0502020204030204" pitchFamily="34" charset="0"/>
                <a:cs typeface="Calibri" panose="020F0502020204030204" pitchFamily="34" charset="0"/>
              </a:rPr>
              <a:t>Current program is $490 k</a:t>
            </a:r>
          </a:p>
          <a:p>
            <a:pPr lvl="1"/>
            <a:r>
              <a:rPr lang="en-US" sz="4400" dirty="0">
                <a:latin typeface="Calibri" panose="020F0502020204030204" pitchFamily="34" charset="0"/>
                <a:cs typeface="Calibri" panose="020F0502020204030204" pitchFamily="34" charset="0"/>
              </a:rPr>
              <a:t>District spent $3.6 million</a:t>
            </a:r>
          </a:p>
          <a:p>
            <a:pPr lvl="1"/>
            <a:r>
              <a:rPr lang="en-US" sz="4400" dirty="0">
                <a:latin typeface="Calibri" panose="020F0502020204030204" pitchFamily="34" charset="0"/>
                <a:cs typeface="Calibri" panose="020F0502020204030204" pitchFamily="34" charset="0"/>
              </a:rPr>
              <a:t>Reimbursed $81 k </a:t>
            </a:r>
          </a:p>
          <a:p>
            <a:r>
              <a:rPr lang="en-US" sz="4600" dirty="0">
                <a:latin typeface="Calibri" panose="020F0502020204030204" pitchFamily="34" charset="0"/>
                <a:cs typeface="Calibri" panose="020F0502020204030204" pitchFamily="34" charset="0"/>
              </a:rPr>
              <a:t>Encourage Districts to provide PT Faculty with Health Insurance</a:t>
            </a:r>
          </a:p>
          <a:p>
            <a:pPr lvl="3"/>
            <a:endParaRPr lang="en-US" sz="25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lvl="2"/>
            <a:endParaRPr lang="en-US" sz="2900" dirty="0">
              <a:latin typeface="Calibri" panose="020F0502020204030204" pitchFamily="34" charset="0"/>
              <a:cs typeface="Calibri" panose="020F0502020204030204" pitchFamily="34" charset="0"/>
            </a:endParaRPr>
          </a:p>
          <a:p>
            <a:pPr marL="244475" lvl="1" indent="0">
              <a:buNone/>
            </a:pPr>
            <a:endParaRPr lang="en-US" sz="2700" dirty="0">
              <a:latin typeface="Calibri" panose="020F0502020204030204" pitchFamily="34" charset="0"/>
              <a:cs typeface="Calibri" panose="020F0502020204030204" pitchFamily="34" charset="0"/>
            </a:endParaRPr>
          </a:p>
          <a:p>
            <a:endParaRPr lang="en-US" sz="3100" dirty="0">
              <a:latin typeface="Calibri" panose="020F0502020204030204" pitchFamily="34" charset="0"/>
              <a:cs typeface="Calibri" panose="020F0502020204030204" pitchFamily="34" charset="0"/>
            </a:endParaRPr>
          </a:p>
          <a:p>
            <a:pPr lvl="2"/>
            <a:endParaRPr lang="en-US" sz="2500" dirty="0">
              <a:latin typeface="Calibri" panose="020F0502020204030204" pitchFamily="34" charset="0"/>
              <a:cs typeface="Calibri" panose="020F0502020204030204" pitchFamily="34" charset="0"/>
            </a:endParaRPr>
          </a:p>
          <a:p>
            <a:pPr lvl="2"/>
            <a:endParaRPr lang="en-US" sz="2500" dirty="0"/>
          </a:p>
          <a:p>
            <a:pPr lvl="1"/>
            <a:endParaRPr lang="en-US" sz="3100" dirty="0"/>
          </a:p>
          <a:p>
            <a:pPr marL="682625" lvl="3" indent="0">
              <a:buNone/>
            </a:pPr>
            <a:endParaRPr lang="en-US" sz="1800" dirty="0"/>
          </a:p>
          <a:p>
            <a:pPr lvl="2"/>
            <a:endParaRPr lang="en-US" dirty="0"/>
          </a:p>
        </p:txBody>
      </p:sp>
      <p:pic>
        <p:nvPicPr>
          <p:cNvPr id="4" name="Picture 2" descr="Santa Monica College seal.svg">
            <a:extLst>
              <a:ext uri="{FF2B5EF4-FFF2-40B4-BE49-F238E27FC236}">
                <a16:creationId xmlns:a16="http://schemas.microsoft.com/office/drawing/2014/main" id="{53835909-F9B0-494F-A0C5-51C430D0B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55418"/>
            <a:ext cx="966904" cy="10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6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8783</TotalTime>
  <Words>2126</Words>
  <Application>Microsoft Office PowerPoint</Application>
  <PresentationFormat>Custom</PresentationFormat>
  <Paragraphs>539</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Corbel</vt:lpstr>
      <vt:lpstr>Gill Sans MT</vt:lpstr>
      <vt:lpstr>Palatino Linotype</vt:lpstr>
      <vt:lpstr>Times New Roman</vt:lpstr>
      <vt:lpstr>Digital Blue Tunnel 16x9</vt:lpstr>
      <vt:lpstr>Santa Monica College 2022-2023 Tentative Budget Presentation</vt:lpstr>
      <vt:lpstr>Where to Begin……</vt:lpstr>
      <vt:lpstr>Overview</vt:lpstr>
      <vt:lpstr>May 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LAO Comments of May Revise</vt:lpstr>
      <vt:lpstr>PowerPoint Presentation</vt:lpstr>
      <vt:lpstr>PowerPoint Presentation</vt:lpstr>
      <vt:lpstr>PowerPoint Presentation</vt:lpstr>
      <vt:lpstr>2022-2023 Tentative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 Balance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Response and Relief Supplemental Appropriations Act and the Governor’s 2021-2022 Budget Proposal</dc:title>
  <dc:creator>bonvenuto_chris</dc:creator>
  <cp:lastModifiedBy>bonvenuto_chris</cp:lastModifiedBy>
  <cp:revision>616</cp:revision>
  <cp:lastPrinted>2021-01-27T22:40:59Z</cp:lastPrinted>
  <dcterms:created xsi:type="dcterms:W3CDTF">2021-01-18T22:27:30Z</dcterms:created>
  <dcterms:modified xsi:type="dcterms:W3CDTF">2022-06-08T00:07:56Z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