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5" r:id="rId2"/>
    <p:sldId id="361" r:id="rId3"/>
    <p:sldId id="348" r:id="rId4"/>
    <p:sldId id="353" r:id="rId5"/>
    <p:sldId id="333" r:id="rId6"/>
    <p:sldId id="334" r:id="rId7"/>
    <p:sldId id="358" r:id="rId8"/>
    <p:sldId id="338" r:id="rId9"/>
    <p:sldId id="339" r:id="rId10"/>
    <p:sldId id="335" r:id="rId11"/>
    <p:sldId id="354" r:id="rId12"/>
    <p:sldId id="336" r:id="rId13"/>
    <p:sldId id="324" r:id="rId14"/>
    <p:sldId id="310" r:id="rId15"/>
    <p:sldId id="342" r:id="rId16"/>
    <p:sldId id="322" r:id="rId17"/>
    <p:sldId id="341" r:id="rId18"/>
    <p:sldId id="321" r:id="rId19"/>
    <p:sldId id="360" r:id="rId20"/>
    <p:sldId id="343" r:id="rId21"/>
    <p:sldId id="347" r:id="rId22"/>
    <p:sldId id="346" r:id="rId23"/>
    <p:sldId id="344" r:id="rId24"/>
    <p:sldId id="345" r:id="rId25"/>
    <p:sldId id="359" r:id="rId26"/>
    <p:sldId id="357" r:id="rId27"/>
    <p:sldId id="355" r:id="rId28"/>
    <p:sldId id="340" r:id="rId29"/>
    <p:sldId id="356" r:id="rId30"/>
    <p:sldId id="351" r:id="rId31"/>
    <p:sldId id="362" r:id="rId32"/>
    <p:sldId id="350" r:id="rId33"/>
  </p:sldIdLst>
  <p:sldSz cx="12188825" cy="6858000"/>
  <p:notesSz cx="7010400" cy="92964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648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u="sng" dirty="0"/>
              <a:t>California</a:t>
            </a:r>
            <a:r>
              <a:rPr lang="en-US" sz="2800" b="1" u="sng" baseline="0" dirty="0"/>
              <a:t> Community College Student Head Count</a:t>
            </a:r>
            <a:endParaRPr lang="en-US" sz="28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student head 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1655072</c:v>
                </c:pt>
                <c:pt idx="1">
                  <c:v>1582301</c:v>
                </c:pt>
                <c:pt idx="2">
                  <c:v>1582452</c:v>
                </c:pt>
                <c:pt idx="3">
                  <c:v>1578778</c:v>
                </c:pt>
                <c:pt idx="4">
                  <c:v>1593894</c:v>
                </c:pt>
                <c:pt idx="5">
                  <c:v>1591274</c:v>
                </c:pt>
                <c:pt idx="6">
                  <c:v>1595897</c:v>
                </c:pt>
                <c:pt idx="7">
                  <c:v>1591684</c:v>
                </c:pt>
                <c:pt idx="8">
                  <c:v>1569502</c:v>
                </c:pt>
                <c:pt idx="9">
                  <c:v>1305370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4-478B-AB2C-C2B0BCB9E3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First-Time students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262463</c:v>
                </c:pt>
                <c:pt idx="1">
                  <c:v>263289</c:v>
                </c:pt>
                <c:pt idx="2">
                  <c:v>268251</c:v>
                </c:pt>
                <c:pt idx="3">
                  <c:v>265828</c:v>
                </c:pt>
                <c:pt idx="4">
                  <c:v>272821</c:v>
                </c:pt>
                <c:pt idx="5">
                  <c:v>274861</c:v>
                </c:pt>
                <c:pt idx="6">
                  <c:v>271828</c:v>
                </c:pt>
                <c:pt idx="7">
                  <c:v>251653</c:v>
                </c:pt>
                <c:pt idx="8">
                  <c:v>254676</c:v>
                </c:pt>
                <c:pt idx="9">
                  <c:v>186206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4-478B-AB2C-C2B0BCB9E3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Continuing students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972291</c:v>
                </c:pt>
                <c:pt idx="1">
                  <c:v>919950</c:v>
                </c:pt>
                <c:pt idx="2">
                  <c:v>920483</c:v>
                </c:pt>
                <c:pt idx="3">
                  <c:v>918492</c:v>
                </c:pt>
                <c:pt idx="4">
                  <c:v>908937</c:v>
                </c:pt>
                <c:pt idx="5">
                  <c:v>910252</c:v>
                </c:pt>
                <c:pt idx="6">
                  <c:v>899211</c:v>
                </c:pt>
                <c:pt idx="7">
                  <c:v>907299</c:v>
                </c:pt>
                <c:pt idx="8">
                  <c:v>864881</c:v>
                </c:pt>
                <c:pt idx="9">
                  <c:v>757061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54-478B-AB2C-C2B0BCB9E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898015"/>
        <c:axId val="804845695"/>
      </c:lineChart>
      <c:catAx>
        <c:axId val="80389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845695"/>
        <c:crosses val="autoZero"/>
        <c:auto val="1"/>
        <c:lblAlgn val="ctr"/>
        <c:lblOffset val="100"/>
        <c:noMultiLvlLbl val="0"/>
      </c:catAx>
      <c:valAx>
        <c:axId val="80484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898015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5/4/2021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5/4/2021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3440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5/4/2021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Report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May 4, 2021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79B2-09D5-4B06-B968-221C4C38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50" y="5840738"/>
            <a:ext cx="11071108" cy="10172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of 116 California Community Colleges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declined 10% or more in Fall 2020 compared to Fall 2019!!!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29840-25A4-431D-883D-7BE0EFA6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" y="76200"/>
            <a:ext cx="3933825" cy="546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76528F-58A2-49CA-ABA0-1FB49EFEB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01" y="86061"/>
            <a:ext cx="3933825" cy="546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55EC8-81E8-44E1-A981-837B686ED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533" y="86061"/>
            <a:ext cx="3933825" cy="5467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72BDF-E150-4F01-AD43-927CE88EC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0368"/>
            <a:ext cx="930330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590800"/>
            <a:ext cx="10896599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Financial Effect on the District – </a:t>
            </a:r>
            <a:r>
              <a:rPr lang="en-US" sz="4000" i="1" dirty="0"/>
              <a:t>“Lost Revenue”</a:t>
            </a:r>
            <a:endParaRPr lang="en-US" sz="4000" b="1" i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0" y="357596"/>
            <a:ext cx="11734799" cy="47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Lost Revenue Due to the Pandemic </a:t>
            </a:r>
          </a:p>
          <a:p>
            <a:pPr algn="ctr"/>
            <a:endParaRPr lang="en-US" b="1" u="sng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8575F5-EBF8-445B-A70F-B1444104D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15977"/>
              </p:ext>
            </p:extLst>
          </p:nvPr>
        </p:nvGraphicFramePr>
        <p:xfrm>
          <a:off x="150812" y="483883"/>
          <a:ext cx="11887197" cy="6334320"/>
        </p:xfrm>
        <a:graphic>
          <a:graphicData uri="http://schemas.openxmlformats.org/drawingml/2006/table">
            <a:tbl>
              <a:tblPr/>
              <a:tblGrid>
                <a:gridCol w="3176864">
                  <a:extLst>
                    <a:ext uri="{9D8B030D-6E8A-4147-A177-3AD203B41FA5}">
                      <a16:colId xmlns:a16="http://schemas.microsoft.com/office/drawing/2014/main" val="1727100623"/>
                    </a:ext>
                  </a:extLst>
                </a:gridCol>
                <a:gridCol w="1158774">
                  <a:extLst>
                    <a:ext uri="{9D8B030D-6E8A-4147-A177-3AD203B41FA5}">
                      <a16:colId xmlns:a16="http://schemas.microsoft.com/office/drawing/2014/main" val="585666159"/>
                    </a:ext>
                  </a:extLst>
                </a:gridCol>
                <a:gridCol w="1158774">
                  <a:extLst>
                    <a:ext uri="{9D8B030D-6E8A-4147-A177-3AD203B41FA5}">
                      <a16:colId xmlns:a16="http://schemas.microsoft.com/office/drawing/2014/main" val="2939875781"/>
                    </a:ext>
                  </a:extLst>
                </a:gridCol>
                <a:gridCol w="1158774">
                  <a:extLst>
                    <a:ext uri="{9D8B030D-6E8A-4147-A177-3AD203B41FA5}">
                      <a16:colId xmlns:a16="http://schemas.microsoft.com/office/drawing/2014/main" val="1737075520"/>
                    </a:ext>
                  </a:extLst>
                </a:gridCol>
                <a:gridCol w="1158774">
                  <a:extLst>
                    <a:ext uri="{9D8B030D-6E8A-4147-A177-3AD203B41FA5}">
                      <a16:colId xmlns:a16="http://schemas.microsoft.com/office/drawing/2014/main" val="2367404503"/>
                    </a:ext>
                  </a:extLst>
                </a:gridCol>
                <a:gridCol w="1158774">
                  <a:extLst>
                    <a:ext uri="{9D8B030D-6E8A-4147-A177-3AD203B41FA5}">
                      <a16:colId xmlns:a16="http://schemas.microsoft.com/office/drawing/2014/main" val="3121462206"/>
                    </a:ext>
                  </a:extLst>
                </a:gridCol>
                <a:gridCol w="937435">
                  <a:extLst>
                    <a:ext uri="{9D8B030D-6E8A-4147-A177-3AD203B41FA5}">
                      <a16:colId xmlns:a16="http://schemas.microsoft.com/office/drawing/2014/main" val="2343964411"/>
                    </a:ext>
                  </a:extLst>
                </a:gridCol>
                <a:gridCol w="989514">
                  <a:extLst>
                    <a:ext uri="{9D8B030D-6E8A-4147-A177-3AD203B41FA5}">
                      <a16:colId xmlns:a16="http://schemas.microsoft.com/office/drawing/2014/main" val="1925569793"/>
                    </a:ext>
                  </a:extLst>
                </a:gridCol>
                <a:gridCol w="989514">
                  <a:extLst>
                    <a:ext uri="{9D8B030D-6E8A-4147-A177-3AD203B41FA5}">
                      <a16:colId xmlns:a16="http://schemas.microsoft.com/office/drawing/2014/main" val="579968015"/>
                    </a:ext>
                  </a:extLst>
                </a:gridCol>
              </a:tblGrid>
              <a:tr h="848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BASIS : 3 year Average (FY 2016-17, 2017-18, 2018-19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2019-2020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2020-2021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2021-2022 Projected (Assume equal to 2020-2021 Except NRT)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19-20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20-21 Loss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21-22 Loss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3 Year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3592"/>
                  </a:ext>
                </a:extLst>
              </a:tr>
              <a:tr h="207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Projected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0754"/>
                  </a:ext>
                </a:extLst>
              </a:tr>
              <a:tr h="39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33,058,745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28,322,221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24,150,510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20,857,014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(4,736,524)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(8,908,235)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(12,201,731)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(25,846,490)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4221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STUDENT FEES &amp; CHARGES &amp; ESL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498,977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323,529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77,000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77,000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(175,448)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(421,977)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(421,977)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(1,019,402)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05224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I. D. CARD SERVICE CHARGE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1,032,071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833,053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747,400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747,400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(199,018)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(284,671)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(284,671)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(768,360)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86960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172,162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99,965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3,600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3,600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(72,197)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(168,562)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(168,562)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(409,321)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90146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RECORDS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424,712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334,506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346,500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346,500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(90,206)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(78,212)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(78,212)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(246,629)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64689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F1 APPLICATION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232,914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148,052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125,000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125,000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(84,862)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(107,914)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(107,914)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(300,689)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948463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CARDS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60846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FINES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5,344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2,803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(2,541)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(5,344)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(5,344)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(13,228)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70900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PARKING FINES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174,195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108,553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(65,642)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(174,195)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(174,195)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(414,031)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870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 - NON-PROP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3,941,418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3,711,867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3,397,367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3,397,367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(229,551)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(544,051)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(544,051)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(1,317,653)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49556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Unrestricted General Fund (01.0):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(5,656,034)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(10,693,206)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(13,986,702)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(30,335,943)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6667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1,285,233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1,124,504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1,075,257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1,075,257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(160,729)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(209,976)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(209,976)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(580,681)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85705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1,571,412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1,019,653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(551,759)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(1,571,412)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(1,571,412)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(3,694,583)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84707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641,306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336,281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(305,025)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(241,306)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(241,306)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(787,638)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89986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CONSOLIDATED CONTRACT ED-LOCAL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227,095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73,000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(154,095)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(27,095)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(27,095)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(208,284)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33717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PERFORMING ARTS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1,265,835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904,218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1,039,093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1,039,093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(361,617)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(226,742)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(226,742)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(815,102)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53418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 - PROP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1,502,489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1,330,290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1,132,967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1,132,967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(172,199)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(369,522)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(369,522)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(911,242)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76839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 AND VENDING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292,271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156,532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(135,739)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(291,771)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(291,771)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(719,280)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90931"/>
                  </a:ext>
                </a:extLst>
              </a:tr>
              <a:tr h="18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BOOK STORE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1,401,239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1,060,439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(340,800)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(901,239)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(901,239)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(2,143,277)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93194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Restricted/Other Funds: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(2,181,962)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(3,839,062)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(3,839,062)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(9,860,087)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663096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Lost Revenue Due to the Pandemic: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(7,837,997)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(14,532,269)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(17,825,765)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(40,196,030)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7624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CA12564-8AB0-4FC2-8F0A-90634ADFC399}"/>
              </a:ext>
            </a:extLst>
          </p:cNvPr>
          <p:cNvSpPr/>
          <p:nvPr/>
        </p:nvSpPr>
        <p:spPr>
          <a:xfrm>
            <a:off x="37302" y="1600200"/>
            <a:ext cx="12114213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BFD17-9A01-41AF-9FBE-F8BABEE09EC7}"/>
              </a:ext>
            </a:extLst>
          </p:cNvPr>
          <p:cNvSpPr/>
          <p:nvPr/>
        </p:nvSpPr>
        <p:spPr>
          <a:xfrm>
            <a:off x="37302" y="4191000"/>
            <a:ext cx="12114213" cy="16099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B9445A-1A1D-46CE-924A-81A1AA7FE12A}"/>
              </a:ext>
            </a:extLst>
          </p:cNvPr>
          <p:cNvSpPr/>
          <p:nvPr/>
        </p:nvSpPr>
        <p:spPr>
          <a:xfrm>
            <a:off x="3275012" y="483883"/>
            <a:ext cx="1219200" cy="5317057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E4E3F3-7474-45F2-97DC-E35ED27E1C0C}"/>
              </a:ext>
            </a:extLst>
          </p:cNvPr>
          <p:cNvSpPr/>
          <p:nvPr/>
        </p:nvSpPr>
        <p:spPr>
          <a:xfrm>
            <a:off x="4570410" y="478983"/>
            <a:ext cx="1219200" cy="531705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12DE9-289A-4521-A1B9-AE4DE0396A37}"/>
              </a:ext>
            </a:extLst>
          </p:cNvPr>
          <p:cNvSpPr/>
          <p:nvPr/>
        </p:nvSpPr>
        <p:spPr>
          <a:xfrm>
            <a:off x="7923212" y="505191"/>
            <a:ext cx="1219200" cy="5317057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06C41B-FE2E-404E-8672-D83A14CE6237}"/>
              </a:ext>
            </a:extLst>
          </p:cNvPr>
          <p:cNvSpPr/>
          <p:nvPr/>
        </p:nvSpPr>
        <p:spPr>
          <a:xfrm>
            <a:off x="6551612" y="6248400"/>
            <a:ext cx="5486397" cy="591111"/>
          </a:xfrm>
          <a:prstGeom prst="round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15DA1C-9BE4-47C8-9770-5D891AE041B9}"/>
              </a:ext>
            </a:extLst>
          </p:cNvPr>
          <p:cNvSpPr/>
          <p:nvPr/>
        </p:nvSpPr>
        <p:spPr>
          <a:xfrm>
            <a:off x="90505" y="1752600"/>
            <a:ext cx="12061010" cy="313200"/>
          </a:xfrm>
          <a:prstGeom prst="roundRect">
            <a:avLst/>
          </a:prstGeom>
          <a:noFill/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8" grpId="0" animBg="1"/>
      <p:bldP spid="8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Pandemic Financial Assistance</a:t>
            </a:r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-76200"/>
            <a:ext cx="9144001" cy="1017263"/>
          </a:xfrm>
        </p:spPr>
        <p:txBody>
          <a:bodyPr/>
          <a:lstStyle/>
          <a:p>
            <a:pPr algn="ctr"/>
            <a:r>
              <a:rPr lang="en-US" b="1" u="sng" dirty="0"/>
              <a:t>State Pandemic Assistance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990600"/>
            <a:ext cx="11315698" cy="5715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2020-2021 Budget Act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$989,704 from Federal Aid received by the State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End date December 30, 2020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$1,214,875 from State Budget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End date June 22, 2022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Uses include activities which directly support student learning, continuity of education and mitigating learning loss related to COVID-19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-356232"/>
            <a:ext cx="9144001" cy="1017263"/>
          </a:xfrm>
        </p:spPr>
        <p:txBody>
          <a:bodyPr/>
          <a:lstStyle/>
          <a:p>
            <a:pPr algn="ctr"/>
            <a:r>
              <a:rPr lang="en-US" b="1" u="sng" dirty="0"/>
              <a:t>Federal Pandemic Assistance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672684"/>
            <a:ext cx="11315698" cy="610911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Coronavirus Aid, Relief and Economic Security Act (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CARES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Passed March 2020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$2.2 trillion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Established the Higher Education Emergency Relief Fund (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HEERF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$14 billion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Institutional Assistance: $6,096,757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Clear nexus to significant change in the delivery of instruction due to the pandemic, financial aid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Ends January 2022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 Assistance: $6,096,757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Emergency aid must be related to expenses related to the disruption of campus operations due to the pandemic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Ends January 2022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Minority Serving Institution: $810,844</a:t>
            </a:r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0"/>
            <a:ext cx="11221921" cy="7086600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Coronavirus Response and Relief Supplemental Appropriation Act (</a:t>
            </a:r>
            <a:r>
              <a:rPr lang="en-US" sz="3500" i="1" dirty="0">
                <a:latin typeface="Calibri" panose="020F0502020204030204" pitchFamily="34" charset="0"/>
                <a:cs typeface="Calibri" panose="020F0502020204030204" pitchFamily="34" charset="0"/>
              </a:rPr>
              <a:t>CRRSA)/HEERF II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Passed December 2020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$900 billion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Supplemental HEERF allocation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$22.7 billion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Institutional Assistance: Maximum $18,546,429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Defray expenses related to coronavirus including lost revenue 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Must be used on items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associated with the pandemic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Ends January 2022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Student Assistance: $6,096,757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Cost of attendance or emergency costs related to the pandemic (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e.g. tuition, food, housing, health care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Requires institutions prioritize students with “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exceptional need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Ends January 2022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Minority Serving Institution: $1,391,345</a:t>
            </a:r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0"/>
            <a:ext cx="11221921" cy="7086600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American Rescue Plan (</a:t>
            </a:r>
            <a:r>
              <a:rPr lang="en-US" sz="3500" i="1" dirty="0">
                <a:latin typeface="Calibri" panose="020F0502020204030204" pitchFamily="34" charset="0"/>
                <a:cs typeface="Calibri" panose="020F0502020204030204" pitchFamily="34" charset="0"/>
              </a:rPr>
              <a:t>ARP)/HEERF III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Signed March 2021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$1.9 Trillion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Supplemental HEERF allocation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$39.6 billion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Department of Education has not allocated as of April 19, 2021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Institutional Assistance: Maximum $21,771,000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Defray expenses related to coronavirus including lost revenue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Must be used on items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associated with the pandemic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Ends September 2023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Student Assistance: $21,771,000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Cost of attendance or emergency costs related to the pandemic (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e.g. tuition, food, housing, health care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Requires institutions prioritize students with “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exceptional need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Ends September 2023</a:t>
            </a:r>
          </a:p>
          <a:p>
            <a:pPr marL="682625" lvl="3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State COVID Funding: $2,204,579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CARES Act: $13,004,358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CRRSAA/HEERF II: $26,034,531</a:t>
            </a:r>
          </a:p>
          <a:p>
            <a:pPr lvl="1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Total Funds Received: $41,243,468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American Rescue Plan: $43,542,000</a:t>
            </a:r>
          </a:p>
          <a:p>
            <a:pPr lvl="1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Total Funds Possible: $84,785,468</a:t>
            </a: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1B8406DA-96D7-4980-AD6E-7BE8E5AB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-76200"/>
            <a:ext cx="9144001" cy="10172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Funding Summary</a:t>
            </a:r>
          </a:p>
        </p:txBody>
      </p:sp>
    </p:spTree>
    <p:extLst>
      <p:ext uri="{BB962C8B-B14F-4D97-AF65-F5344CB8AC3E}">
        <p14:creationId xmlns:p14="http://schemas.microsoft.com/office/powerpoint/2010/main" val="35478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2590800"/>
            <a:ext cx="118110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Four Main Components</a:t>
            </a:r>
            <a:br>
              <a:rPr lang="en-US" sz="4000" dirty="0"/>
            </a:br>
            <a:r>
              <a:rPr lang="en-US" sz="4000" dirty="0"/>
              <a:t> of the </a:t>
            </a:r>
            <a:br>
              <a:rPr lang="en-US" sz="4000" dirty="0"/>
            </a:br>
            <a:r>
              <a:rPr lang="en-US" sz="4000" dirty="0"/>
              <a:t>Pandemic Response Expenditure Plan </a:t>
            </a:r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Pandemics Effect on District Finances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228600"/>
            <a:ext cx="11887199" cy="4953000"/>
          </a:xfrm>
        </p:spPr>
        <p:txBody>
          <a:bodyPr>
            <a:normAutofit lnSpcReduction="10000"/>
          </a:bodyPr>
          <a:lstStyle/>
          <a:p>
            <a:pPr marL="231775" lvl="1" indent="0" algn="ctr">
              <a:buNone/>
            </a:pP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March 2020… “Remote…. Everything?!?!?!?”</a:t>
            </a:r>
          </a:p>
          <a:p>
            <a:pPr marL="231775" lvl="1" indent="0" algn="ctr">
              <a:buNone/>
            </a:pP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Chromebooks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Stipends to create and implement emergency DE courses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Stipends for faculty training and mentoring for online teaching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Equipment reimbursement for classified professionals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Software and IT</a:t>
            </a: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192" y="152400"/>
            <a:ext cx="11686439" cy="6057900"/>
          </a:xfrm>
        </p:spPr>
        <p:txBody>
          <a:bodyPr>
            <a:normAutofit lnSpcReduction="10000"/>
          </a:bodyPr>
          <a:lstStyle/>
          <a:p>
            <a:pPr marL="231775" lvl="1" indent="0" algn="ctr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Student Assistance via Emergency Grants</a:t>
            </a: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 algn="ctr">
              <a:buNone/>
            </a:pP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Award Rubric/Criteria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Housing Insecure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Food Insecure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Caring for others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Technology or material needs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First generation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Participation with CalWorks, Pico Partnership, Guardian Scholars, EOPS, Care, Black Collegians, Adelante, Veterans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Loss of income</a:t>
            </a:r>
          </a:p>
          <a:p>
            <a:pPr lvl="1"/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As of March 31, 2021 - 17,101 awards totaling $8,770,400</a:t>
            </a: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8512" y="152400"/>
            <a:ext cx="11315700" cy="6057900"/>
          </a:xfrm>
        </p:spPr>
        <p:txBody>
          <a:bodyPr>
            <a:normAutofit/>
          </a:bodyPr>
          <a:lstStyle/>
          <a:p>
            <a:pPr marL="231775" lvl="1" indent="0" algn="ctr">
              <a:buNone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Prepare for Return To Campus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As of April 14, 2021 inventory of 1,566,330 of Personal Protective Equipment and Supplies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51E69-9C3F-410A-ABAD-7DD62F52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76" y="1676400"/>
            <a:ext cx="1752600" cy="233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BBCA4-C6AF-45D8-A85A-C60FF04B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13" y="1676400"/>
            <a:ext cx="1981450" cy="233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A7F46-B1C1-4A87-9DE7-EF0B1C9B5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20" y="1676400"/>
            <a:ext cx="1968871" cy="2334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A4275-D9FB-46FA-9389-632E9C65B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181" y="1676400"/>
            <a:ext cx="2334376" cy="2334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4BC874-108B-426F-87AC-18CE8C7F2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534" y="4137270"/>
            <a:ext cx="1920109" cy="2552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5A2FD8-D134-4FC0-B685-627970573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974" y="4136605"/>
            <a:ext cx="1914146" cy="2552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386772-04F2-416F-90C9-3FF732348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694" y="4151614"/>
            <a:ext cx="4191518" cy="24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8512" y="152400"/>
            <a:ext cx="11315700" cy="6057900"/>
          </a:xfrm>
        </p:spPr>
        <p:txBody>
          <a:bodyPr>
            <a:normAutofit/>
          </a:bodyPr>
          <a:lstStyle/>
          <a:p>
            <a:pPr marL="231775" lvl="1" indent="0" algn="ctr">
              <a:buNone/>
            </a:pP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Backfill Lost Revenue</a:t>
            </a:r>
          </a:p>
          <a:p>
            <a:pPr marL="231775" lvl="1" indent="0" algn="ctr">
              <a:buNone/>
            </a:pP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Actual Loss 2019-20 = $7,837,997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Projected Loss 2020-2021 = $14,532,269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Projected Loss 2021-2022 = $17,825,765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Total: $40,196,030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AE202-C9AC-4262-B1A5-C8DB29552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228600"/>
            <a:ext cx="11658600" cy="56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590800"/>
            <a:ext cx="10896599" cy="533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2020-2021 Third Quarter Budget Update</a:t>
            </a:r>
            <a:endParaRPr lang="en-US" sz="4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286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Things WILL Change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989014" y="1295400"/>
            <a:ext cx="102869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Revise by May 14</a:t>
            </a:r>
            <a:r>
              <a:rPr 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Current Year Deficit Factor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0.85%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&lt;$1,176,604&gt;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P1: 2.3826%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&lt;$3,283,013&gt;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Promising YTD Revenue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PIT: $12.78 B above forecast YTD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 Tax: $760 M above forecast YTD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Corp: $721 M above forecast YTD</a:t>
            </a:r>
          </a:p>
          <a:p>
            <a:pPr lvl="2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62266"/>
              </p:ext>
            </p:extLst>
          </p:nvPr>
        </p:nvGraphicFramePr>
        <p:xfrm>
          <a:off x="749358" y="304800"/>
          <a:ext cx="11288654" cy="54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461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138193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0603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 to Third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9208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$177,477,796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8352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HEERF Revenue Backfill for 19-20 and 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16,349,241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1962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Year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711,260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4717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94316"/>
                  </a:ext>
                </a:extLst>
              </a:tr>
              <a:tr h="54717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Apportionment Deficit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-2,106,409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0525"/>
                  </a:ext>
                </a:extLst>
              </a:tr>
              <a:tr h="51669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-49,672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Third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$192,232,216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1800167" y="603389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revenue of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$14,754,420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8.3%</a:t>
            </a:r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68588"/>
              </p:ext>
            </p:extLst>
          </p:nvPr>
        </p:nvGraphicFramePr>
        <p:xfrm>
          <a:off x="989013" y="11185"/>
          <a:ext cx="10690108" cy="6361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849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 to Third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$185,235,757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End of Furloughs and Salary Freezes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982,064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226,046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 of TRANS Borrowing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-233,190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Welfare and Retirement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-289,939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 and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-417,190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-616,421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-722,036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1577"/>
                  </a:ext>
                </a:extLst>
              </a:tr>
              <a:tr h="5294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Third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$184,179,284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284412" y="6313073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Decrease</a:t>
            </a:r>
            <a:r>
              <a:rPr lang="en-US" sz="3200" dirty="0"/>
              <a:t> in expenditures of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$1,056,473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0.57%</a:t>
            </a:r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40112"/>
              </p:ext>
            </p:extLst>
          </p:nvPr>
        </p:nvGraphicFramePr>
        <p:xfrm>
          <a:off x="938749" y="749909"/>
          <a:ext cx="10896600" cy="57967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5536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273799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2787265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46046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21,040,755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21,040,755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645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Adj. Beg.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298,334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0401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Revenue: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166,284,936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167,178,838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Expenditure: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184,080,918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182,683,861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4924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Operating/Structural Surplus/Deficit: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&lt;17,795,982&gt;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&lt;15,505,023&gt;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Items: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10,038,022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7,208,714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HEERF: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16,349,241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 One-time Items: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&lt;7,757,960&gt;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8,052,932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13,282,795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29,392,021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4133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Transfer: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6" name="Title 12">
            <a:extLst>
              <a:ext uri="{FF2B5EF4-FFF2-40B4-BE49-F238E27FC236}">
                <a16:creationId xmlns:a16="http://schemas.microsoft.com/office/drawing/2014/main" id="{C9419426-99FF-4D8D-98CA-8A31EEF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9391"/>
            <a:ext cx="10896599" cy="533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2020-2021 Fund Balance</a:t>
            </a:r>
            <a:endParaRPr lang="en-US" sz="4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BE8EB-7E5B-45D7-A14F-F0C00ACC88CE}"/>
              </a:ext>
            </a:extLst>
          </p:cNvPr>
          <p:cNvSpPr/>
          <p:nvPr/>
        </p:nvSpPr>
        <p:spPr>
          <a:xfrm>
            <a:off x="966905" y="1447800"/>
            <a:ext cx="10896599" cy="10172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4865D-7DB3-49E3-9AC3-49730F0BC0A0}"/>
              </a:ext>
            </a:extLst>
          </p:cNvPr>
          <p:cNvSpPr/>
          <p:nvPr/>
        </p:nvSpPr>
        <p:spPr>
          <a:xfrm>
            <a:off x="966905" y="2482840"/>
            <a:ext cx="10896599" cy="16003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63184-5394-46C0-BA6B-3846907E50CC}"/>
              </a:ext>
            </a:extLst>
          </p:cNvPr>
          <p:cNvSpPr/>
          <p:nvPr/>
        </p:nvSpPr>
        <p:spPr>
          <a:xfrm>
            <a:off x="966903" y="4123792"/>
            <a:ext cx="10896599" cy="10172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4BB24-4629-4E70-B207-8179B4DFB1F8}"/>
              </a:ext>
            </a:extLst>
          </p:cNvPr>
          <p:cNvSpPr/>
          <p:nvPr/>
        </p:nvSpPr>
        <p:spPr>
          <a:xfrm>
            <a:off x="966903" y="5168019"/>
            <a:ext cx="10896599" cy="13785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94CFD-94AE-4F1B-9434-97F66393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604" y="737567"/>
            <a:ext cx="9853614" cy="5840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 and State Driven Sources of Revenue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Apportionment: $134,506,494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Non-Resident Tuition: $24,028,370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Lottery:  $3,353,462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Fees: $1,227,212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Mandated Cost Reimbursement: $592,762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Total Student and State Driven SoR: $163,704,300</a:t>
            </a:r>
          </a:p>
          <a:p>
            <a:pPr lvl="0">
              <a:buClr>
                <a:srgbClr val="56C5FF"/>
              </a:buClr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Other Sources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rent, interest, etc.):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$12,178,675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 and State Driven SoR are 93.1% of Total Revenue!!!!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Take Away: </a:t>
            </a:r>
            <a:r>
              <a:rPr lang="en-US" sz="2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Enrollment and the State Financial Situation Drives The Majority of Districts Revenues!!!!!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EFE61444-3E41-4A60-AF39-2327A4A63D1B}"/>
              </a:ext>
            </a:extLst>
          </p:cNvPr>
          <p:cNvSpPr txBox="1">
            <a:spLocks/>
          </p:cNvSpPr>
          <p:nvPr/>
        </p:nvSpPr>
        <p:spPr>
          <a:xfrm>
            <a:off x="227012" y="304800"/>
            <a:ext cx="11734799" cy="788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What Are The Sources of Revenue for the District?</a:t>
            </a:r>
          </a:p>
          <a:p>
            <a:pPr algn="ctr"/>
            <a:endParaRPr lang="en-US" b="1" u="sng" dirty="0"/>
          </a:p>
        </p:txBody>
      </p:sp>
      <p:pic>
        <p:nvPicPr>
          <p:cNvPr id="6" name="Picture 2" descr="Santa Monica College seal.svg">
            <a:extLst>
              <a:ext uri="{FF2B5EF4-FFF2-40B4-BE49-F238E27FC236}">
                <a16:creationId xmlns:a16="http://schemas.microsoft.com/office/drawing/2014/main" id="{A5002A87-BAEB-4D3A-A534-A50E03FA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619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52400"/>
            <a:ext cx="11402161" cy="605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Font typeface="Arial" pitchFamily="34" charset="0"/>
              <a:buNone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Key Take 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Aways</a:t>
            </a: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 algn="ctr">
              <a:buFont typeface="Arial" pitchFamily="34" charset="0"/>
              <a:buNone/>
            </a:pP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May Revise could change things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Structural Deficit is at a record high</a:t>
            </a:r>
          </a:p>
          <a:p>
            <a:pPr lvl="3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Non-resident Tuition decline is historic</a:t>
            </a:r>
          </a:p>
          <a:p>
            <a:pPr lvl="3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Hold harmless ends June 30, 2024 -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&lt;$11,275,890&gt;</a:t>
            </a:r>
          </a:p>
          <a:p>
            <a:pPr lvl="3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HEERF funds are one-time and a “band aid”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Fund balance is not a sign of financial stability due to one-time funds!</a:t>
            </a: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2E9075-A08C-4930-9CF4-724B32AB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2" y="1828800"/>
            <a:ext cx="4948000" cy="4376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B93ED-439D-4C19-9188-7995B7621B37}"/>
              </a:ext>
            </a:extLst>
          </p:cNvPr>
          <p:cNvSpPr txBox="1"/>
          <p:nvPr/>
        </p:nvSpPr>
        <p:spPr>
          <a:xfrm>
            <a:off x="455612" y="68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District Enrollment</a:t>
            </a:r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775300"/>
            <a:ext cx="10766308" cy="53074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Resident enrollment drives 76.5% of revenue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2018-2019 Final: </a:t>
            </a:r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19,501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Credit FTES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2019-2020 Adopted Budget: </a:t>
            </a:r>
            <a:r>
              <a:rPr lang="en-US" sz="31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19,733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Credit FTES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2019-2020 P1: </a:t>
            </a:r>
            <a:r>
              <a:rPr lang="en-US" sz="31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19,736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Credit FTES 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Actual: </a:t>
            </a:r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17,551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Credit FTES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For 2019-2020 Emergency Reporting was initiated by CCCOO</a:t>
            </a:r>
          </a:p>
          <a:p>
            <a:pPr lvl="1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Allowed reported FTES at P1 levels with adjustment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2020-2021 Adopted Budget: </a:t>
            </a:r>
            <a:r>
              <a:rPr lang="en-US" sz="31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18,938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Credit FTES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2020-2021 P2: </a:t>
            </a:r>
            <a:r>
              <a:rPr lang="en-US" sz="31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19,101</a:t>
            </a:r>
          </a:p>
          <a:p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&lt;2.1%&gt;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Less Credit Resident FTES than pre-pandemic</a:t>
            </a:r>
            <a:endParaRPr lang="en-US" sz="3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304800"/>
            <a:ext cx="11734799" cy="788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Credit Resident Enrollment and COVID</a:t>
            </a:r>
          </a:p>
          <a:p>
            <a:pPr algn="ctr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755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Second largest source of revenue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Almost 8 times larger than next largest source of revenue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2018-2019 =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4,259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Actual: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3,702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 from PY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2020-2021 P2: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3,195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&lt;13.7%&gt;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 from PY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Since the start of the pandemic: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&lt;1,064&gt;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&lt;24.9%&gt;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Preliminary Projection: </a:t>
            </a: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2,742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&lt;1,517&gt;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&lt;35.6%&gt;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457200"/>
            <a:ext cx="11734799" cy="47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Non-Resident Enrollment and COVID</a:t>
            </a:r>
          </a:p>
          <a:p>
            <a:pPr algn="ctr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81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3" y="1143000"/>
            <a:ext cx="11887198" cy="5307400"/>
          </a:xfrm>
        </p:spPr>
        <p:txBody>
          <a:bodyPr>
            <a:normAutofit/>
          </a:bodyPr>
          <a:lstStyle/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2018-2019 Final NRT Revenue = $33,029,528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NRT Revenue = $28,384,549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2020-2021 Projected NRT Revenue= $24,028,370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Pandemic related annual decrease of ~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&lt;$9,001,158&gt;</a:t>
            </a:r>
          </a:p>
          <a:p>
            <a:pPr marL="463550" lvl="2" indent="0">
              <a:buNone/>
            </a:pP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preliminary projection = $20,557,609 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Pandemic related annual decrease of ~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&lt;$12,471,919&gt;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540050"/>
            <a:ext cx="11734799" cy="47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Non-Resident Enrollment and COVID</a:t>
            </a:r>
          </a:p>
          <a:p>
            <a:pPr algn="ctr"/>
            <a:endParaRPr lang="en-US" b="1" u="sng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570D7E5-FD89-4A17-BD9E-1A33F40043FF}"/>
              </a:ext>
            </a:extLst>
          </p:cNvPr>
          <p:cNvSpPr/>
          <p:nvPr/>
        </p:nvSpPr>
        <p:spPr>
          <a:xfrm>
            <a:off x="1217612" y="3429000"/>
            <a:ext cx="10248899" cy="76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457200"/>
            <a:ext cx="11734799" cy="47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FTES Decline Since The Pandemic</a:t>
            </a:r>
          </a:p>
          <a:p>
            <a:pPr algn="ctr"/>
            <a:endParaRPr lang="en-US" b="1" u="sng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1217612" y="1003900"/>
            <a:ext cx="10096499" cy="58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2018-2019: 23,760 Credit and Non-resident FTES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2020-2021: 22,296 Credit and Non-resident FTES</a:t>
            </a:r>
          </a:p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&lt;1,464&gt;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FTES decline 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&lt;6.1%&gt;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1522412" y="927700"/>
            <a:ext cx="10096499" cy="58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5668E2-9753-40B7-A20C-4C613C297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899968"/>
              </p:ext>
            </p:extLst>
          </p:nvPr>
        </p:nvGraphicFramePr>
        <p:xfrm>
          <a:off x="836612" y="76200"/>
          <a:ext cx="11125199" cy="606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C7D98E-4D0D-4670-A988-EF50E3840938}"/>
              </a:ext>
            </a:extLst>
          </p:cNvPr>
          <p:cNvSpPr txBox="1"/>
          <p:nvPr/>
        </p:nvSpPr>
        <p:spPr>
          <a:xfrm>
            <a:off x="1827212" y="6324600"/>
            <a:ext cx="929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Ed Source and California Community College Chancellor’s Office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F79449-6202-4F91-8F76-D407AACB5D13}"/>
              </a:ext>
            </a:extLst>
          </p:cNvPr>
          <p:cNvSpPr/>
          <p:nvPr/>
        </p:nvSpPr>
        <p:spPr>
          <a:xfrm>
            <a:off x="9923462" y="794126"/>
            <a:ext cx="1714499" cy="4953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4779</TotalTime>
  <Words>1822</Words>
  <Application>Microsoft Office PowerPoint</Application>
  <PresentationFormat>Custom</PresentationFormat>
  <Paragraphs>505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Corbel</vt:lpstr>
      <vt:lpstr>Digital Blue Tunnel 16x9</vt:lpstr>
      <vt:lpstr>Santa Monica College Third Quarter Budget Report</vt:lpstr>
      <vt:lpstr>Pandemics Effect on District Finances</vt:lpstr>
      <vt:lpstr>PowerPoint Presentation</vt:lpstr>
      <vt:lpstr>District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Effect on the District – “Lost Revenue”</vt:lpstr>
      <vt:lpstr>PowerPoint Presentation</vt:lpstr>
      <vt:lpstr>Pandemic Financial Assistance</vt:lpstr>
      <vt:lpstr>State Pandemic Assistance</vt:lpstr>
      <vt:lpstr>Federal Pandemic Assistance</vt:lpstr>
      <vt:lpstr>PowerPoint Presentation</vt:lpstr>
      <vt:lpstr>PowerPoint Presentation</vt:lpstr>
      <vt:lpstr>Funding Summary</vt:lpstr>
      <vt:lpstr>The Four Main Components  of the  Pandemic Response Expenditure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2020-2021 Third Quarter Budget Update</vt:lpstr>
      <vt:lpstr>Things WILL Change</vt:lpstr>
      <vt:lpstr>PowerPoint Presentation</vt:lpstr>
      <vt:lpstr>PowerPoint Presentation</vt:lpstr>
      <vt:lpstr>2020-2021 Fund Balance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365</cp:revision>
  <cp:lastPrinted>2021-01-27T22:40:59Z</cp:lastPrinted>
  <dcterms:created xsi:type="dcterms:W3CDTF">2021-01-18T22:27:30Z</dcterms:created>
  <dcterms:modified xsi:type="dcterms:W3CDTF">2021-05-05T05:16:21Z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